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63" r:id="rId5"/>
    <p:sldId id="267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kk.wikipedia.org/wiki/%D0%A1%D1%83%D1%80%D0%B5%D1%82:%D0%9A%D2%AF%D0%BB%D1%82%D0%B5%D0%B3%D1%96%D0%BD_%D0%B6%D0%B0%D0%B7%D1%83%D1%8B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2857496"/>
            <a:ext cx="8358246" cy="3143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dirty="0"/>
              <a:t>Түркі халықтарына ортақ рухани-мәдени </a:t>
            </a:r>
            <a:r>
              <a:rPr lang="kk-KZ" sz="1600" dirty="0" smtClean="0"/>
              <a:t>мұралаТТТтттттТТТТ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86520"/>
            <a:ext cx="914400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1338" algn="ctr"/>
            <a:r>
              <a:rPr lang="ru-RU" sz="1600" b="1" dirty="0" smtClean="0">
                <a:solidFill>
                  <a:srgbClr val="223A6D"/>
                </a:solidFill>
                <a:latin typeface="Candara" panose="020E0502030303020204" pitchFamily="34" charset="0"/>
              </a:rPr>
              <a:t>АСТАНА, 2017</a:t>
            </a:r>
            <a:endParaRPr lang="ru-RU" sz="1600" b="1" dirty="0">
              <a:solidFill>
                <a:srgbClr val="223A6D"/>
              </a:solidFill>
              <a:latin typeface="Candara" panose="020E0502030303020204" pitchFamily="34" charset="0"/>
            </a:endParaRPr>
          </a:p>
        </p:txBody>
      </p:sp>
      <p:pic>
        <p:nvPicPr>
          <p:cNvPr id="1028" name="Рисунок 2" descr="C:\Users\s.saduakassova\Desktop\logo_2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237799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:\Users\s.saduakassova\Desktop\САИДА\Логотип, календарь\утвержденный лого пнг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57166"/>
            <a:ext cx="1714512" cy="1714512"/>
          </a:xfrm>
          <a:prstGeom prst="rect">
            <a:avLst/>
          </a:prstGeom>
          <a:noFill/>
        </p:spPr>
      </p:pic>
      <p:pic>
        <p:nvPicPr>
          <p:cNvPr id="1029" name="Picture 5" descr="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85728"/>
            <a:ext cx="3357586" cy="189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286000" y="3105835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32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Түркі халықтарына ортақ рухани-мәдени </a:t>
            </a:r>
            <a:r>
              <a:rPr lang="kk-KZ" sz="32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мұралар</a:t>
            </a:r>
          </a:p>
          <a:p>
            <a:pPr algn="ctr">
              <a:spcAft>
                <a:spcPts val="0"/>
              </a:spcAft>
            </a:pPr>
            <a:endParaRPr lang="ru-RU" sz="3200" b="1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74" y="470627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kk-KZ" sz="1600" dirty="0">
                <a:solidFill>
                  <a:srgbClr val="0070C0"/>
                </a:solidFill>
              </a:rPr>
              <a:t>Мамыт Амангелді Алтыбайұлы  </a:t>
            </a:r>
            <a:endParaRPr lang="ru-RU" sz="1600" dirty="0">
              <a:solidFill>
                <a:srgbClr val="0070C0"/>
              </a:solidFill>
            </a:endParaRPr>
          </a:p>
          <a:p>
            <a:r>
              <a:rPr lang="kk-KZ" sz="1600" dirty="0" smtClean="0">
                <a:solidFill>
                  <a:srgbClr val="0070C0"/>
                </a:solidFill>
              </a:rPr>
              <a:t>Нұрпейісов </a:t>
            </a:r>
            <a:r>
              <a:rPr lang="kk-KZ" sz="1600" dirty="0">
                <a:solidFill>
                  <a:srgbClr val="0070C0"/>
                </a:solidFill>
              </a:rPr>
              <a:t>Нариман Жұмашұлы</a:t>
            </a:r>
            <a:endParaRPr lang="ru-RU" sz="1600" dirty="0">
              <a:solidFill>
                <a:srgbClr val="0070C0"/>
              </a:solidFill>
            </a:endParaRPr>
          </a:p>
          <a:p>
            <a:pPr lvl="0"/>
            <a:r>
              <a:rPr lang="kk-KZ" sz="1600" dirty="0" smtClean="0">
                <a:solidFill>
                  <a:srgbClr val="0070C0"/>
                </a:solidFill>
              </a:rPr>
              <a:t>Құрбанов </a:t>
            </a:r>
            <a:r>
              <a:rPr lang="kk-KZ" sz="1600" dirty="0">
                <a:solidFill>
                  <a:srgbClr val="0070C0"/>
                </a:solidFill>
              </a:rPr>
              <a:t>Агапаша </a:t>
            </a:r>
            <a:r>
              <a:rPr lang="kk-KZ" sz="1600" dirty="0" smtClean="0">
                <a:solidFill>
                  <a:srgbClr val="0070C0"/>
                </a:solidFill>
              </a:rPr>
              <a:t>Гүләліұлы</a:t>
            </a:r>
          </a:p>
          <a:p>
            <a:pPr lvl="0"/>
            <a:r>
              <a:rPr lang="kk-KZ" sz="1600" dirty="0" smtClean="0">
                <a:solidFill>
                  <a:srgbClr val="0070C0"/>
                </a:solidFill>
              </a:rPr>
              <a:t>Оңтүстік Қазақстан мемлекеттік педагогикалық университеті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0070C0"/>
                </a:solidFill>
              </a:rPr>
              <a:t>Күлтегін ескерткіші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upload.wikimedia.org/wikipedia/kk/thumb/2/2a/%D0%9A%D2%AF%D0%BB%D1%82%D0%B5%D0%B3%D1%96%D0%BD_%D0%B6%D0%B0%D0%B7%D1%83%D1%8B.jpg/220px-%D0%9A%D2%AF%D0%BB%D1%82%D0%B5%D0%B3%D1%96%D0%BD_%D0%B6%D0%B0%D0%B7%D1%83%D1%8B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496944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7071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0070C0"/>
                </a:solidFill>
              </a:rPr>
              <a:t>Тоныкөк ескерткіші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t2.gstatic.com/images?q=tbn:ANd9GcTUjE0fXzBZsxYLXeARl7TcE_jg1tkKCDdgkxe8wG8Rc_IU-ZFV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24936" cy="4522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1396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904875"/>
          </a:xfrm>
        </p:spPr>
        <p:txBody>
          <a:bodyPr>
            <a:noAutofit/>
          </a:bodyPr>
          <a:lstStyle/>
          <a:p>
            <a:pPr algn="ctr"/>
            <a:r>
              <a:rPr lang="kk-KZ" altLang="ru-RU" sz="3200" b="1" dirty="0" smtClean="0">
                <a:solidFill>
                  <a:srgbClr val="0070C0"/>
                </a:solidFill>
              </a:rPr>
              <a:t>Түркі халықтарына ортақ әдебиеттің үш кезеңі:</a:t>
            </a:r>
            <a:endParaRPr lang="ru-RU" altLang="ru-RU" sz="3200" b="1" dirty="0">
              <a:solidFill>
                <a:srgbClr val="0070C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14422"/>
            <a:ext cx="8329642" cy="544673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altLang="ru-RU" sz="7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ru-RU" alt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ҮІ-ІХ ғ.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көне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түркі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әдебиеті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ескерткіштері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Бұған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орхон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ескерткіштері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Күлтегін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Білге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қаған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Тоныкөк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құлыптастарға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қашап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жырлар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Оғыз-наме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дастаны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мен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Қорқыт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кітабы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Әбу-Насыр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Әл-Фарабидің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еңбектері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енеді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Х-ХІІ ғ.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қараханид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түріктерінің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әдеби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ескерткіштер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Ж.Баласағұнның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Құтты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білік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М.Қашғаридің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Түркі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тілінің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сөздігі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А.Яссауидің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Даналық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кітабы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А.Иүгінекидің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Ақиқат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сыйы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С.Бақырғанидың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Хакім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Жұбан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Әулие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Мария»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туындылары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Х-ХІІ ғ.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өмірге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нұсқалары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3. ХІІІ-ХІҮ ғ.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әдебиеті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Алтын Орда не Хорезм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дәуірі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дәуірдегі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туындылар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түркі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әдеби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тілінің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шағатай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қыпшақ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диалектісі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«Кодекс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куманикус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Хорезмидің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Мұхаббат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наме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Н.Рабғузидің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Қисса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сул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Әнбия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Дүрбектің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Жүсіп-Зылиха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С.Сарайдың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Гүлстан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бит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түрк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Құтыбтың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Хұсрау-Шырын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дастандары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Х.Дулатидің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Рашиди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Қ.Жалайыридың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Жамиғ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тауарих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З.Бабырдың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Бабыр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наме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шығармалары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кезеңнің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үлгілері</a:t>
            </a:r>
            <a:r>
              <a:rPr lang="ru-RU" altLang="ru-RU" sz="7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000" dirty="0"/>
              <a:t/>
            </a:r>
            <a:br>
              <a:rPr lang="ru-RU" altLang="ru-RU" sz="2000" dirty="0"/>
            </a:br>
            <a:r>
              <a:rPr lang="ru-RU" altLang="ru-RU" sz="2000" dirty="0"/>
              <a:t/>
            </a:r>
            <a:br>
              <a:rPr lang="ru-RU" altLang="ru-RU" sz="2000" dirty="0"/>
            </a:br>
            <a:endParaRPr lang="ru-RU" alt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7580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0070C0"/>
                </a:solidFill>
              </a:rPr>
              <a:t>Білге қаған ескерткіші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Объект 3" descr="http://t3.gstatic.com/images?q=tbn:ANd9GcTPdmPaD44OOb8fm9k9vWkev5qP_j3uLSboIkEZhHEdHvbRAE7C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214554"/>
            <a:ext cx="8215370" cy="3500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1098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4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70C0"/>
                </a:solidFill>
              </a:rPr>
              <a:t>Түркі халықтарына ортақ </a:t>
            </a:r>
            <a:br>
              <a:rPr lang="kk-KZ" b="1" dirty="0" smtClean="0">
                <a:solidFill>
                  <a:srgbClr val="0070C0"/>
                </a:solidFill>
              </a:rPr>
            </a:br>
            <a:r>
              <a:rPr lang="kk-KZ" b="1" dirty="0" smtClean="0">
                <a:solidFill>
                  <a:srgbClr val="0070C0"/>
                </a:solidFill>
              </a:rPr>
              <a:t>мақал-мәтелдер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482144" cy="447024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7929618" cy="4472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 smtClean="0">
                <a:solidFill>
                  <a:srgbClr val="0070C0"/>
                </a:solidFill>
              </a:rPr>
              <a:t>  Түркі </a:t>
            </a:r>
            <a:r>
              <a:rPr lang="kk-KZ" sz="2000" dirty="0">
                <a:solidFill>
                  <a:srgbClr val="0070C0"/>
                </a:solidFill>
              </a:rPr>
              <a:t>тектес халықтардың мақал-мәтелдері диахронды-синхронды түрде қарастырылды. Мақал-мәтелдер өмірдің өзі сияқты өте күрделі: олар адам мен табиғат арасындағы қатынастарды толық қамтыған. Ескі, орга ғасырларда жазылып сақталған мақал-мәтелдерді қазіргі тілдермен салыстырғанда – </a:t>
            </a:r>
            <a:r>
              <a:rPr lang="kk-KZ" sz="2000" i="1" dirty="0">
                <a:solidFill>
                  <a:srgbClr val="0070C0"/>
                </a:solidFill>
              </a:rPr>
              <a:t>дыбыстық, кейбір лексикалық ерекшеліктері</a:t>
            </a:r>
            <a:r>
              <a:rPr lang="kk-KZ" sz="2000" dirty="0">
                <a:solidFill>
                  <a:srgbClr val="0070C0"/>
                </a:solidFill>
              </a:rPr>
              <a:t> ғана кездеседі. </a:t>
            </a:r>
            <a:r>
              <a:rPr lang="kk-KZ" sz="2000" dirty="0" smtClean="0">
                <a:solidFill>
                  <a:srgbClr val="0070C0"/>
                </a:solidFill>
              </a:rPr>
              <a:t>Олардың </a:t>
            </a:r>
            <a:r>
              <a:rPr lang="kk-KZ" sz="2000" dirty="0">
                <a:solidFill>
                  <a:srgbClr val="0070C0"/>
                </a:solidFill>
              </a:rPr>
              <a:t>да өз </a:t>
            </a:r>
            <a:r>
              <a:rPr lang="kk-KZ" sz="2000" dirty="0" smtClean="0">
                <a:solidFill>
                  <a:srgbClr val="0070C0"/>
                </a:solidFill>
              </a:rPr>
              <a:t>заңдылықтары бар.  </a:t>
            </a:r>
            <a:r>
              <a:rPr lang="kk-KZ" sz="2000" dirty="0">
                <a:solidFill>
                  <a:srgbClr val="0070C0"/>
                </a:solidFill>
              </a:rPr>
              <a:t>Демек, түркі халықтары бір-бірімен тікелей қарым-қатынас жасауға, ескі әдеби, мәдени мұраларын толық пайдалануға мүмкіншіліктері бар. Ғылыми жұмыста  қазіргі түркі тілдерінде мазмұны мен лексика-грамматикалық құрылысы бірдей болған мақал-мәтелдерді салыстырдық. Олардың жан-жақты байланыстары әлі де болса тереңдей бермек, өйткені зерттелмей жатқан ортақ рухани қазыналар толып жатыр.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16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158</TotalTime>
  <Words>257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Слайд 1</vt:lpstr>
      <vt:lpstr>Күлтегін ескерткіші</vt:lpstr>
      <vt:lpstr>Тоныкөк ескерткіші</vt:lpstr>
      <vt:lpstr>Түркі халықтарына ортақ әдебиеттің үш кезеңі:</vt:lpstr>
      <vt:lpstr>Білге қаған ескерткіші</vt:lpstr>
      <vt:lpstr>Түркі халықтарына ортақ  мақал-мәтелдер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Саида Садуакасова</dc:creator>
  <cp:lastModifiedBy>user</cp:lastModifiedBy>
  <cp:revision>18</cp:revision>
  <dcterms:created xsi:type="dcterms:W3CDTF">2017-11-20T13:06:20Z</dcterms:created>
  <dcterms:modified xsi:type="dcterms:W3CDTF">2017-11-22T15:39:39Z</dcterms:modified>
</cp:coreProperties>
</file>