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1" r:id="rId6"/>
    <p:sldId id="262" r:id="rId7"/>
    <p:sldId id="260"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7"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varScale="1">
        <p:scale>
          <a:sx n="61" d="100"/>
          <a:sy n="61" d="100"/>
        </p:scale>
        <p:origin x="-140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24.11.2017</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25C68B6-61C2-468F-89AB-4B9F7531AA68}" type="slidenum">
              <a:rPr lang="ru-RU" smtClean="0"/>
              <a:pPr/>
              <a:t>‹#›</a:t>
            </a:fld>
            <a:endParaRPr lang="ru-RU"/>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24.11.2017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725C68B6-61C2-468F-89AB-4B9F7531AA68}" type="slidenum">
              <a:rPr lang="ru-RU" smtClean="0"/>
              <a:pPr/>
              <a:t>‹#›</a:t>
            </a:fld>
            <a:endParaRPr lang="ru-RU"/>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24.11.2017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24.11.2017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4361688" y="1026372"/>
            <a:ext cx="457200" cy="441325"/>
          </a:xfrm>
        </p:spPr>
        <p:txBody>
          <a:body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24.11.2017</a:t>
            </a:fld>
            <a:endParaRPr lang="ru-RU"/>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25C68B6-61C2-468F-89AB-4B9F7531AA68}" type="slidenum">
              <a:rPr lang="ru-RU" smtClean="0"/>
              <a:pPr/>
              <a:t>‹#›</a:t>
            </a:fld>
            <a:endParaRPr lang="ru-RU"/>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5B106E36-FD25-4E2D-B0AA-010F637433A0}" type="datetimeFigureOut">
              <a:rPr lang="ru-RU" smtClean="0"/>
              <a:pPr/>
              <a:t>24.11.2017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5B106E36-FD25-4E2D-B0AA-010F637433A0}" type="datetimeFigureOut">
              <a:rPr lang="ru-RU" smtClean="0"/>
              <a:pPr/>
              <a:t>24.11.2017</a:t>
            </a:fld>
            <a:endParaRPr lang="ru-RU"/>
          </a:p>
        </p:txBody>
      </p:sp>
      <p:sp>
        <p:nvSpPr>
          <p:cNvPr id="8" name="Нижний колонтитул 7"/>
          <p:cNvSpPr>
            <a:spLocks noGrp="1"/>
          </p:cNvSpPr>
          <p:nvPr>
            <p:ph type="ftr" sz="quarter" idx="11"/>
          </p:nvPr>
        </p:nvSpPr>
        <p:spPr>
          <a:xfrm>
            <a:off x="304800" y="6409944"/>
            <a:ext cx="3581400" cy="365760"/>
          </a:xfrm>
        </p:spPr>
        <p:txBody>
          <a:bodyPr/>
          <a:lstStyle/>
          <a:p>
            <a:endParaRPr lang="ru-RU"/>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Содержимое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Содержимое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725C68B6-61C2-468F-89AB-4B9F7531AA68}" type="slidenum">
              <a:rPr lang="ru-RU" smtClean="0"/>
              <a:pPr/>
              <a:t>‹#›</a:t>
            </a:fld>
            <a:endParaRPr lang="ru-RU"/>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24.11.2017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a:xfrm>
            <a:off x="4343400" y="1036020"/>
            <a:ext cx="457200" cy="441325"/>
          </a:xfrm>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5B106E36-FD25-4E2D-B0AA-010F637433A0}" type="datetimeFigureOut">
              <a:rPr lang="ru-RU" smtClean="0"/>
              <a:pPr/>
              <a:t>24.11.2017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Содержимое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25C68B6-61C2-468F-89AB-4B9F7531AA68}" type="slidenum">
              <a:rPr lang="ru-RU" smtClean="0"/>
              <a:pPr/>
              <a:t>‹#›</a:t>
            </a:fld>
            <a:endParaRPr lang="ru-RU"/>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24.11.2017</a:t>
            </a:fld>
            <a:endParaRPr lang="ru-RU"/>
          </a:p>
        </p:txBody>
      </p:sp>
      <p:sp>
        <p:nvSpPr>
          <p:cNvPr id="6" name="Нижний колонтитул 5"/>
          <p:cNvSpPr>
            <a:spLocks noGrp="1"/>
          </p:cNvSpPr>
          <p:nvPr>
            <p:ph type="ftr" sz="quarter" idx="11"/>
          </p:nvPr>
        </p:nvSpPr>
        <p:spPr>
          <a:xfrm>
            <a:off x="301752" y="6410848"/>
            <a:ext cx="3383280" cy="365760"/>
          </a:xfrm>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5B106E36-FD25-4E2D-B0AA-010F637433A0}" type="datetimeFigureOut">
              <a:rPr lang="ru-RU" smtClean="0"/>
              <a:pPr/>
              <a:t>24.11.2017</a:t>
            </a:fld>
            <a:endParaRPr lang="ru-RU"/>
          </a:p>
        </p:txBody>
      </p:sp>
      <p:sp>
        <p:nvSpPr>
          <p:cNvPr id="6" name="Нижний колонтитул 5"/>
          <p:cNvSpPr>
            <a:spLocks noGrp="1"/>
          </p:cNvSpPr>
          <p:nvPr>
            <p:ph type="ftr" sz="quarter" idx="11"/>
          </p:nvPr>
        </p:nvSpPr>
        <p:spPr>
          <a:xfrm>
            <a:off x="301752" y="6410848"/>
            <a:ext cx="3584448" cy="365760"/>
          </a:xfrm>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B106E36-FD25-4E2D-B0AA-010F637433A0}" type="datetimeFigureOut">
              <a:rPr lang="ru-RU" smtClean="0"/>
              <a:pPr/>
              <a:t>24.11.2017</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25C68B6-61C2-468F-89AB-4B9F7531AA68}" type="slidenum">
              <a:rPr lang="ru-RU" smtClean="0"/>
              <a:pPr/>
              <a:t>‹#›</a:t>
            </a:fld>
            <a:endParaRPr lang="ru-RU"/>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428596" y="2636912"/>
            <a:ext cx="8358246" cy="3528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1338" algn="ctr"/>
            <a:endParaRPr lang="kk-KZ" sz="2000" b="1" dirty="0" smtClean="0">
              <a:solidFill>
                <a:srgbClr val="223A6D"/>
              </a:solidFill>
              <a:latin typeface="Times New Roman" pitchFamily="18" charset="0"/>
              <a:cs typeface="Times New Roman" pitchFamily="18" charset="0"/>
            </a:endParaRPr>
          </a:p>
          <a:p>
            <a:pPr marL="541338" algn="ctr"/>
            <a:endParaRPr lang="kk-KZ" sz="2000" b="1" dirty="0" smtClean="0">
              <a:solidFill>
                <a:srgbClr val="223A6D"/>
              </a:solidFill>
              <a:latin typeface="Times New Roman" pitchFamily="18" charset="0"/>
              <a:cs typeface="Times New Roman" pitchFamily="18" charset="0"/>
            </a:endParaRPr>
          </a:p>
          <a:p>
            <a:pPr marL="541338" algn="ctr"/>
            <a:endParaRPr lang="kk-KZ" sz="1600" b="1" dirty="0" smtClean="0">
              <a:solidFill>
                <a:srgbClr val="223A6D"/>
              </a:solidFill>
              <a:latin typeface="Times New Roman" pitchFamily="18" charset="0"/>
              <a:cs typeface="Times New Roman" pitchFamily="18" charset="0"/>
            </a:endParaRPr>
          </a:p>
          <a:p>
            <a:pPr marL="541338" algn="ctr"/>
            <a:endParaRPr lang="kk-KZ" sz="1600" b="1" dirty="0" smtClean="0">
              <a:solidFill>
                <a:srgbClr val="223A6D"/>
              </a:solidFill>
              <a:latin typeface="Times New Roman" pitchFamily="18" charset="0"/>
              <a:cs typeface="Times New Roman" pitchFamily="18" charset="0"/>
            </a:endParaRPr>
          </a:p>
          <a:p>
            <a:pPr marL="541338"/>
            <a:r>
              <a:rPr lang="kk-KZ" sz="1600" b="1" dirty="0" smtClean="0">
                <a:solidFill>
                  <a:srgbClr val="223A6D"/>
                </a:solidFill>
                <a:latin typeface="Times New Roman" pitchFamily="18" charset="0"/>
                <a:cs typeface="Times New Roman" pitchFamily="18" charset="0"/>
              </a:rPr>
              <a:t>			</a:t>
            </a:r>
            <a:endParaRPr lang="ru-RU" sz="1600" b="1" dirty="0">
              <a:solidFill>
                <a:srgbClr val="223A6D"/>
              </a:solidFill>
              <a:latin typeface="Times New Roman" pitchFamily="18" charset="0"/>
              <a:cs typeface="Times New Roman" pitchFamily="18" charset="0"/>
            </a:endParaRPr>
          </a:p>
        </p:txBody>
      </p:sp>
      <p:sp>
        <p:nvSpPr>
          <p:cNvPr id="4" name="Прямоугольник 3"/>
          <p:cNvSpPr/>
          <p:nvPr/>
        </p:nvSpPr>
        <p:spPr>
          <a:xfrm>
            <a:off x="0" y="6286520"/>
            <a:ext cx="9144000"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1338" algn="ctr"/>
            <a:r>
              <a:rPr lang="ru-RU" sz="1600" b="1" dirty="0" smtClean="0">
                <a:solidFill>
                  <a:srgbClr val="223A6D"/>
                </a:solidFill>
                <a:latin typeface="Candara" panose="020E0502030303020204" pitchFamily="34" charset="0"/>
              </a:rPr>
              <a:t>АСТАНА, 2017</a:t>
            </a:r>
            <a:endParaRPr lang="ru-RU" sz="1600" b="1" dirty="0">
              <a:solidFill>
                <a:srgbClr val="223A6D"/>
              </a:solidFill>
              <a:latin typeface="Candara" panose="020E0502030303020204" pitchFamily="34" charset="0"/>
            </a:endParaRPr>
          </a:p>
        </p:txBody>
      </p:sp>
      <p:pic>
        <p:nvPicPr>
          <p:cNvPr id="1028" name="Рисунок 2" descr="C:\Users\s.saduakassova\Desktop\logo_2_6.jpg"/>
          <p:cNvPicPr>
            <a:picLocks noChangeAspect="1" noChangeArrowheads="1"/>
          </p:cNvPicPr>
          <p:nvPr/>
        </p:nvPicPr>
        <p:blipFill>
          <a:blip r:embed="rId2" cstate="print"/>
          <a:srcRect/>
          <a:stretch>
            <a:fillRect/>
          </a:stretch>
        </p:blipFill>
        <p:spPr bwMode="auto">
          <a:xfrm>
            <a:off x="395536" y="260648"/>
            <a:ext cx="2377997" cy="1785950"/>
          </a:xfrm>
          <a:prstGeom prst="rect">
            <a:avLst/>
          </a:prstGeom>
          <a:noFill/>
          <a:ln w="9525">
            <a:noFill/>
            <a:miter lim="800000"/>
            <a:headEnd/>
            <a:tailEnd/>
          </a:ln>
        </p:spPr>
      </p:pic>
      <p:pic>
        <p:nvPicPr>
          <p:cNvPr id="1031" name="Picture 7" descr="C:\Users\s.saduakassova\Desktop\САИДА\Логотип, календарь\утвержденный лого пнг.png"/>
          <p:cNvPicPr>
            <a:picLocks noChangeAspect="1" noChangeArrowheads="1"/>
          </p:cNvPicPr>
          <p:nvPr/>
        </p:nvPicPr>
        <p:blipFill>
          <a:blip r:embed="rId3" cstate="print"/>
          <a:srcRect/>
          <a:stretch>
            <a:fillRect/>
          </a:stretch>
        </p:blipFill>
        <p:spPr bwMode="auto">
          <a:xfrm>
            <a:off x="6786578" y="357166"/>
            <a:ext cx="1714512" cy="1714512"/>
          </a:xfrm>
          <a:prstGeom prst="rect">
            <a:avLst/>
          </a:prstGeom>
          <a:noFill/>
        </p:spPr>
      </p:pic>
      <p:pic>
        <p:nvPicPr>
          <p:cNvPr id="1029" name="Picture 5" descr="i"/>
          <p:cNvPicPr>
            <a:picLocks noChangeAspect="1" noChangeArrowheads="1"/>
          </p:cNvPicPr>
          <p:nvPr/>
        </p:nvPicPr>
        <p:blipFill>
          <a:blip r:embed="rId4" cstate="print"/>
          <a:srcRect/>
          <a:stretch>
            <a:fillRect/>
          </a:stretch>
        </p:blipFill>
        <p:spPr bwMode="auto">
          <a:xfrm>
            <a:off x="2857488" y="285728"/>
            <a:ext cx="3357586" cy="1893523"/>
          </a:xfrm>
          <a:prstGeom prst="rect">
            <a:avLst/>
          </a:prstGeom>
          <a:noFill/>
          <a:ln w="9525">
            <a:noFill/>
            <a:miter lim="800000"/>
            <a:headEnd/>
            <a:tailEnd/>
          </a:ln>
        </p:spPr>
      </p:pic>
      <p:sp>
        <p:nvSpPr>
          <p:cNvPr id="2049" name="Rectangle 1"/>
          <p:cNvSpPr>
            <a:spLocks noChangeArrowheads="1"/>
          </p:cNvSpPr>
          <p:nvPr/>
        </p:nvSpPr>
        <p:spPr bwMode="auto">
          <a:xfrm>
            <a:off x="1259632" y="2733705"/>
            <a:ext cx="676875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ҚАЗАҚ ХАЛҚЫНЫҢ ЕЛІМІЗДЕГІ ЫНТЫМАҚТАСТЫҚ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ПЕН БІРЛІКТІ НЫҒАЙТУДАҒЫ РӨЛІ</a:t>
            </a:r>
            <a:r>
              <a:rPr kumimoji="0" lang="kk-KZ"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p>
          <a:p>
            <a:pPr marL="0" marR="0" lvl="0" indent="0" algn="ctr" defTabSz="914400" rtl="0" eaLnBrk="0" fontAlgn="base" latinLnBrk="0" hangingPunct="0">
              <a:lnSpc>
                <a:spcPct val="100000"/>
              </a:lnSpc>
              <a:spcBef>
                <a:spcPct val="0"/>
              </a:spcBef>
              <a:spcAft>
                <a:spcPct val="0"/>
              </a:spcAft>
              <a:buClrTx/>
              <a:buSzTx/>
              <a:buFontTx/>
              <a:buNone/>
              <a:tabLst/>
            </a:pPr>
            <a:endParaRPr lang="kk-KZ" sz="2000" dirty="0" smtClean="0">
              <a:latin typeface="Calibri"/>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kk-KZ" sz="2000" b="0" i="0" u="none" strike="noStrike" cap="none" normalizeH="0" baseline="0" dirty="0" smtClean="0">
              <a:ln>
                <a:noFill/>
              </a:ln>
              <a:solidFill>
                <a:schemeClr val="tx1"/>
              </a:solidFill>
              <a:effectLst/>
              <a:latin typeface="Calibri"/>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kk-KZ" sz="2000" dirty="0" smtClean="0">
              <a:latin typeface="Calibri"/>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kk-KZ"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5292080" y="4536993"/>
            <a:ext cx="3600400"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Құдабаев Амантай Жетпісұлы, </a:t>
            </a:r>
            <a:endParaRPr kumimoji="0" lang="ru-RU" sz="1400"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 филос.ғыл.канд.,профессор</a:t>
            </a:r>
            <a:endParaRPr kumimoji="0" lang="ru-RU" sz="1400"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С.Торайғыров атындағы Павлодар       мемлекеттік университеті Е.Бекмаханов атындағы өлкенің тарихы мен этнографиясын зерттеу ғылыми орталығының директоры</a:t>
            </a:r>
            <a:endParaRPr kumimoji="0" lang="kk-KZ" sz="1400" b="0" i="0" u="none" strike="noStrike" cap="none" normalizeH="0" baseline="0" dirty="0" smtClean="0">
              <a:ln>
                <a:noFill/>
              </a:ln>
              <a:solidFill>
                <a:srgbClr val="0070C0"/>
              </a:solidFill>
              <a:effectLst/>
              <a:latin typeface="Arial" pitchFamily="34" charset="0"/>
              <a:cs typeface="Arial" pitchFamily="34" charset="0"/>
            </a:endParaRPr>
          </a:p>
        </p:txBody>
      </p:sp>
    </p:spTree>
  </p:cSld>
  <p:clrMapOvr>
    <a:masterClrMapping/>
  </p:clrMapOvr>
  <p:transition advTm="10655">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endParaRPr lang="ru-RU"/>
          </a:p>
        </p:txBody>
      </p:sp>
      <p:sp>
        <p:nvSpPr>
          <p:cNvPr id="4" name="Прямоугольник 3"/>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3554" name="Picture 2" descr="http://images.myshared.ru/19/1212543/slide_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Блок-схема: знак завершения 5"/>
          <p:cNvSpPr/>
          <p:nvPr/>
        </p:nvSpPr>
        <p:spPr>
          <a:xfrm>
            <a:off x="1043608" y="404664"/>
            <a:ext cx="7056784" cy="936104"/>
          </a:xfrm>
          <a:prstGeom prst="flowChartTermina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chemeClr val="tx1"/>
                </a:solidFill>
              </a:rPr>
              <a:t>ҚАЗIРГI ҰЛТТЫҚ-РУХАНИ МҰРАНЫ ЖАҢҒЫРТУ МӘСЕЛЕСI</a:t>
            </a:r>
            <a:endParaRPr lang="ru-RU" dirty="0">
              <a:solidFill>
                <a:schemeClr val="tx1"/>
              </a:solidFill>
            </a:endParaRPr>
          </a:p>
        </p:txBody>
      </p:sp>
      <p:sp>
        <p:nvSpPr>
          <p:cNvPr id="7" name="Прямоугольник 6"/>
          <p:cNvSpPr/>
          <p:nvPr/>
        </p:nvSpPr>
        <p:spPr>
          <a:xfrm>
            <a:off x="467544" y="1484784"/>
            <a:ext cx="8208912" cy="32403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kk-KZ" sz="2400" dirty="0" smtClean="0">
                <a:solidFill>
                  <a:srgbClr val="FF0000"/>
                </a:solidFill>
              </a:rPr>
              <a:t>Әр халықтың мәдениетi, ұлттық мiнезi өзiндiк айрықша сипаттармен белгiленедi; оның қайталанбас келбетi, өзiнiң тарихи миссиясына байланысты ерекшелiгi бар деген қағида құпталынуға тиiстi. Алайда, ұлттың болмысы – рухани дүниесi, мiнезi де өзгермей, трансформацияға ұшырамайды деп те айта алмаймыз.</a:t>
            </a:r>
            <a:endParaRPr lang="ru-RU" sz="2400" dirty="0">
              <a:solidFill>
                <a:srgbClr val="FF0000"/>
              </a:solidFill>
            </a:endParaRPr>
          </a:p>
        </p:txBody>
      </p:sp>
    </p:spTree>
  </p:cSld>
  <p:clrMapOvr>
    <a:masterClrMapping/>
  </p:clrMapOvr>
  <p:transition advTm="10562">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endParaRPr lang="ru-RU"/>
          </a:p>
        </p:txBody>
      </p:sp>
      <p:sp>
        <p:nvSpPr>
          <p:cNvPr id="4" name="Прямоугольник 3"/>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4578" name="Picture 2" descr="https://ds03.infourok.ru/uploads/ex/08f4/00062373-47a773a5/img19.jpg"/>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
        <p:nvSpPr>
          <p:cNvPr id="6" name="Блок-схема: знак завершения 5"/>
          <p:cNvSpPr/>
          <p:nvPr/>
        </p:nvSpPr>
        <p:spPr>
          <a:xfrm>
            <a:off x="1475656" y="332656"/>
            <a:ext cx="6480720" cy="1224136"/>
          </a:xfrm>
          <a:prstGeom prst="flowChartTermina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FFFF00"/>
                </a:solidFill>
              </a:rPr>
              <a:t>ҰЛТТЫ</a:t>
            </a:r>
            <a:r>
              <a:rPr lang="ru-MO" b="1" dirty="0" smtClean="0">
                <a:solidFill>
                  <a:srgbClr val="FFFF00"/>
                </a:solidFill>
              </a:rPr>
              <a:t>Қ</a:t>
            </a:r>
            <a:r>
              <a:rPr lang="ru-RU" b="1" dirty="0" smtClean="0">
                <a:solidFill>
                  <a:srgbClr val="FFFF00"/>
                </a:solidFill>
              </a:rPr>
              <a:t> САНА-СЕЗ</a:t>
            </a:r>
            <a:r>
              <a:rPr lang="en-US" b="1" dirty="0" smtClean="0">
                <a:solidFill>
                  <a:srgbClr val="FFFF00"/>
                </a:solidFill>
              </a:rPr>
              <a:t>I</a:t>
            </a:r>
            <a:r>
              <a:rPr lang="ru-RU" b="1" dirty="0" smtClean="0">
                <a:solidFill>
                  <a:srgbClr val="FFFF00"/>
                </a:solidFill>
              </a:rPr>
              <a:t>МН</a:t>
            </a:r>
            <a:r>
              <a:rPr lang="en-US" b="1" dirty="0" smtClean="0">
                <a:solidFill>
                  <a:srgbClr val="FFFF00"/>
                </a:solidFill>
              </a:rPr>
              <a:t>I</a:t>
            </a:r>
            <a:r>
              <a:rPr lang="ru-RU" b="1" dirty="0" smtClean="0">
                <a:solidFill>
                  <a:srgbClr val="FFFF00"/>
                </a:solidFill>
              </a:rPr>
              <a:t>Ң ЕК</a:t>
            </a:r>
            <a:r>
              <a:rPr lang="en-US" b="1" dirty="0" smtClean="0">
                <a:solidFill>
                  <a:srgbClr val="FFFF00"/>
                </a:solidFill>
              </a:rPr>
              <a:t>I</a:t>
            </a:r>
            <a:r>
              <a:rPr lang="ru-RU" b="1" dirty="0" smtClean="0">
                <a:solidFill>
                  <a:srgbClr val="FFFF00"/>
                </a:solidFill>
              </a:rPr>
              <a:t> ТҮРЛ</a:t>
            </a:r>
            <a:r>
              <a:rPr lang="en-US" b="1" dirty="0" smtClean="0">
                <a:solidFill>
                  <a:srgbClr val="FFFF00"/>
                </a:solidFill>
              </a:rPr>
              <a:t>I </a:t>
            </a:r>
            <a:r>
              <a:rPr lang="ru-RU" b="1" dirty="0" smtClean="0">
                <a:solidFill>
                  <a:srgbClr val="FFFF00"/>
                </a:solidFill>
              </a:rPr>
              <a:t>ӘЛЕУМЕТТ</a:t>
            </a:r>
            <a:r>
              <a:rPr lang="en-US" b="1" dirty="0" smtClean="0">
                <a:solidFill>
                  <a:srgbClr val="FFFF00"/>
                </a:solidFill>
              </a:rPr>
              <a:t>I</a:t>
            </a:r>
            <a:r>
              <a:rPr lang="ru-RU" b="1" dirty="0" smtClean="0">
                <a:solidFill>
                  <a:srgbClr val="FFFF00"/>
                </a:solidFill>
              </a:rPr>
              <a:t>К ФУНКЦИЯСЫ БАР.</a:t>
            </a:r>
            <a:endParaRPr lang="ru-RU" b="1" dirty="0">
              <a:solidFill>
                <a:srgbClr val="FFFF00"/>
              </a:solidFill>
            </a:endParaRPr>
          </a:p>
        </p:txBody>
      </p:sp>
      <p:sp>
        <p:nvSpPr>
          <p:cNvPr id="7" name="Прямоугольная выноска 6"/>
          <p:cNvSpPr/>
          <p:nvPr/>
        </p:nvSpPr>
        <p:spPr>
          <a:xfrm>
            <a:off x="1331640" y="1844824"/>
            <a:ext cx="3168352" cy="1440160"/>
          </a:xfrm>
          <a:prstGeom prst="wedgeRectCallout">
            <a:avLst>
              <a:gd name="adj1" fmla="val -34200"/>
              <a:gd name="adj2" fmla="val 80006"/>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FF0000"/>
                </a:solidFill>
              </a:rPr>
              <a:t>Б</a:t>
            </a:r>
            <a:r>
              <a:rPr lang="en-US" sz="2000" b="1" dirty="0" err="1" smtClean="0">
                <a:solidFill>
                  <a:srgbClr val="FF0000"/>
                </a:solidFill>
              </a:rPr>
              <a:t>i</a:t>
            </a:r>
            <a:r>
              <a:rPr lang="ru-RU" sz="2000" b="1" dirty="0" err="1" smtClean="0">
                <a:solidFill>
                  <a:srgbClr val="FF0000"/>
                </a:solidFill>
              </a:rPr>
              <a:t>р</a:t>
            </a:r>
            <a:r>
              <a:rPr lang="en-US" sz="2000" b="1" dirty="0" err="1" smtClean="0">
                <a:solidFill>
                  <a:srgbClr val="FF0000"/>
                </a:solidFill>
              </a:rPr>
              <a:t>i</a:t>
            </a:r>
            <a:r>
              <a:rPr lang="ru-RU" sz="2000" b="1" dirty="0" err="1" smtClean="0">
                <a:solidFill>
                  <a:srgbClr val="FF0000"/>
                </a:solidFill>
              </a:rPr>
              <a:t>нш</a:t>
            </a:r>
            <a:r>
              <a:rPr lang="en-US" sz="2000" b="1" dirty="0" err="1" smtClean="0">
                <a:solidFill>
                  <a:srgbClr val="FF0000"/>
                </a:solidFill>
              </a:rPr>
              <a:t>i</a:t>
            </a:r>
            <a:r>
              <a:rPr lang="ru-RU" sz="2000" b="1" dirty="0" smtClean="0">
                <a:solidFill>
                  <a:srgbClr val="FF0000"/>
                </a:solidFill>
              </a:rPr>
              <a:t>с</a:t>
            </a:r>
            <a:r>
              <a:rPr lang="en-US" sz="2000" b="1" dirty="0" err="1" smtClean="0">
                <a:solidFill>
                  <a:srgbClr val="FF0000"/>
                </a:solidFill>
              </a:rPr>
              <a:t>i</a:t>
            </a:r>
            <a:r>
              <a:rPr lang="ru-RU" sz="2000" b="1" dirty="0" smtClean="0">
                <a:solidFill>
                  <a:srgbClr val="FF0000"/>
                </a:solidFill>
              </a:rPr>
              <a:t> – </a:t>
            </a:r>
            <a:r>
              <a:rPr lang="ru-RU" sz="2000" b="1" dirty="0" err="1" smtClean="0">
                <a:solidFill>
                  <a:srgbClr val="FF0000"/>
                </a:solidFill>
              </a:rPr>
              <a:t>интегративт</a:t>
            </a:r>
            <a:r>
              <a:rPr lang="en-US" sz="2000" b="1" dirty="0" err="1" smtClean="0">
                <a:solidFill>
                  <a:srgbClr val="FF0000"/>
                </a:solidFill>
              </a:rPr>
              <a:t>i</a:t>
            </a:r>
            <a:r>
              <a:rPr lang="ru-RU" sz="2000" b="1" dirty="0" smtClean="0">
                <a:solidFill>
                  <a:srgbClr val="FF0000"/>
                </a:solidFill>
              </a:rPr>
              <a:t>к (б</a:t>
            </a:r>
            <a:r>
              <a:rPr lang="en-US" sz="2000" b="1" dirty="0" err="1" smtClean="0">
                <a:solidFill>
                  <a:srgbClr val="FF0000"/>
                </a:solidFill>
              </a:rPr>
              <a:t>i</a:t>
            </a:r>
            <a:r>
              <a:rPr lang="ru-RU" sz="2000" b="1" dirty="0" err="1" smtClean="0">
                <a:solidFill>
                  <a:srgbClr val="FF0000"/>
                </a:solidFill>
              </a:rPr>
              <a:t>р</a:t>
            </a:r>
            <a:r>
              <a:rPr lang="en-US" sz="2000" b="1" dirty="0" err="1" smtClean="0">
                <a:solidFill>
                  <a:srgbClr val="FF0000"/>
                </a:solidFill>
              </a:rPr>
              <a:t>i</a:t>
            </a:r>
            <a:r>
              <a:rPr lang="ru-RU" sz="2000" b="1" dirty="0" smtClean="0">
                <a:solidFill>
                  <a:srgbClr val="FF0000"/>
                </a:solidFill>
              </a:rPr>
              <a:t>кт</a:t>
            </a:r>
            <a:r>
              <a:rPr lang="en-US" sz="2000" b="1" dirty="0" err="1" smtClean="0">
                <a:solidFill>
                  <a:srgbClr val="FF0000"/>
                </a:solidFill>
              </a:rPr>
              <a:t>i</a:t>
            </a:r>
            <a:r>
              <a:rPr lang="ru-RU" sz="2000" b="1" dirty="0" err="1" smtClean="0">
                <a:solidFill>
                  <a:srgbClr val="FF0000"/>
                </a:solidFill>
              </a:rPr>
              <a:t>ру</a:t>
            </a:r>
            <a:r>
              <a:rPr lang="ru-RU" sz="2000" b="1" dirty="0" smtClean="0">
                <a:solidFill>
                  <a:srgbClr val="FF0000"/>
                </a:solidFill>
              </a:rPr>
              <a:t>).</a:t>
            </a:r>
            <a:endParaRPr lang="ru-RU" sz="2000" b="1" dirty="0">
              <a:solidFill>
                <a:srgbClr val="FF0000"/>
              </a:solidFill>
            </a:endParaRPr>
          </a:p>
        </p:txBody>
      </p:sp>
      <p:sp>
        <p:nvSpPr>
          <p:cNvPr id="8" name="Прямоугольная выноска 7"/>
          <p:cNvSpPr/>
          <p:nvPr/>
        </p:nvSpPr>
        <p:spPr>
          <a:xfrm>
            <a:off x="1259632" y="4005064"/>
            <a:ext cx="2952328" cy="1800200"/>
          </a:xfrm>
          <a:prstGeom prst="wedgeRectCallout">
            <a:avLst>
              <a:gd name="adj1" fmla="val -38257"/>
              <a:gd name="adj2" fmla="val 7471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err="1" smtClean="0">
                <a:solidFill>
                  <a:srgbClr val="FF0000"/>
                </a:solidFill>
              </a:rPr>
              <a:t>Ек</a:t>
            </a:r>
            <a:r>
              <a:rPr lang="en-US" sz="2000" b="1" dirty="0" err="1" smtClean="0">
                <a:solidFill>
                  <a:srgbClr val="FF0000"/>
                </a:solidFill>
              </a:rPr>
              <a:t>i</a:t>
            </a:r>
            <a:r>
              <a:rPr lang="ru-RU" sz="2000" b="1" dirty="0" err="1" smtClean="0">
                <a:solidFill>
                  <a:srgbClr val="FF0000"/>
                </a:solidFill>
              </a:rPr>
              <a:t>нш</a:t>
            </a:r>
            <a:r>
              <a:rPr lang="en-US" sz="2000" b="1" dirty="0" err="1" smtClean="0">
                <a:solidFill>
                  <a:srgbClr val="FF0000"/>
                </a:solidFill>
              </a:rPr>
              <a:t>i</a:t>
            </a:r>
            <a:r>
              <a:rPr lang="ru-RU" sz="2000" b="1" dirty="0" smtClean="0">
                <a:solidFill>
                  <a:srgbClr val="FF0000"/>
                </a:solidFill>
              </a:rPr>
              <a:t>с</a:t>
            </a:r>
            <a:r>
              <a:rPr lang="en-US" sz="2000" b="1" dirty="0" err="1" smtClean="0">
                <a:solidFill>
                  <a:srgbClr val="FF0000"/>
                </a:solidFill>
              </a:rPr>
              <a:t>i</a:t>
            </a:r>
            <a:r>
              <a:rPr lang="ru-RU" sz="2000" b="1" dirty="0" smtClean="0">
                <a:solidFill>
                  <a:srgbClr val="FF0000"/>
                </a:solidFill>
              </a:rPr>
              <a:t> – </a:t>
            </a:r>
            <a:r>
              <a:rPr lang="ru-RU" sz="2000" b="1" dirty="0" err="1" smtClean="0">
                <a:solidFill>
                  <a:srgbClr val="FF0000"/>
                </a:solidFill>
              </a:rPr>
              <a:t>әлеуметт</a:t>
            </a:r>
            <a:r>
              <a:rPr lang="en-US" sz="2000" b="1" dirty="0" err="1" smtClean="0">
                <a:solidFill>
                  <a:srgbClr val="FF0000"/>
                </a:solidFill>
              </a:rPr>
              <a:t>i</a:t>
            </a:r>
            <a:r>
              <a:rPr lang="ru-RU" sz="2000" b="1" dirty="0" err="1" smtClean="0">
                <a:solidFill>
                  <a:srgbClr val="FF0000"/>
                </a:solidFill>
              </a:rPr>
              <a:t>к-шығармашылық</a:t>
            </a:r>
            <a:endParaRPr lang="ru-RU" sz="2000" b="1" dirty="0">
              <a:solidFill>
                <a:srgbClr val="FF0000"/>
              </a:solidFill>
            </a:endParaRPr>
          </a:p>
        </p:txBody>
      </p:sp>
    </p:spTree>
  </p:cSld>
  <p:clrMapOvr>
    <a:masterClrMapping/>
  </p:clrMapOvr>
  <p:transition advTm="10640">
    <p:split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endParaRPr lang="ru-RU"/>
          </a:p>
        </p:txBody>
      </p:sp>
      <p:sp>
        <p:nvSpPr>
          <p:cNvPr id="4" name="Прямоугольник 3"/>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5602" name="Picture 2" descr="http://mypresentation.ru/documents/b7e28672fa3e0c7249fe434f42dc2931/img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Блок-схема: знак завершения 5"/>
          <p:cNvSpPr/>
          <p:nvPr/>
        </p:nvSpPr>
        <p:spPr>
          <a:xfrm>
            <a:off x="755576" y="476672"/>
            <a:ext cx="7488832" cy="864096"/>
          </a:xfrm>
          <a:prstGeom prst="flowChartTermina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603" name="Rectangle 3"/>
          <p:cNvSpPr>
            <a:spLocks noChangeArrowheads="1"/>
          </p:cNvSpPr>
          <p:nvPr/>
        </p:nvSpPr>
        <p:spPr bwMode="auto">
          <a:xfrm>
            <a:off x="1619672" y="620688"/>
            <a:ext cx="604867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ctr" defTabSz="914400" rtl="0" eaLnBrk="1" fontAlgn="base" latinLnBrk="0" hangingPunct="1">
              <a:lnSpc>
                <a:spcPct val="100000"/>
              </a:lnSpc>
              <a:spcBef>
                <a:spcPct val="0"/>
              </a:spcBef>
              <a:spcAft>
                <a:spcPct val="0"/>
              </a:spcAft>
              <a:buClrTx/>
              <a:buSzTx/>
              <a:tabLst/>
            </a:pPr>
            <a:r>
              <a:rPr kumimoji="0" lang="kk-KZ" sz="1400" b="1" i="0" u="none" strike="noStrike" cap="none" normalizeH="0" baseline="0" dirty="0" smtClean="0">
                <a:ln>
                  <a:noFill/>
                </a:ln>
                <a:solidFill>
                  <a:srgbClr val="FF0000"/>
                </a:solidFill>
                <a:effectLst/>
                <a:latin typeface="+mj-lt"/>
                <a:ea typeface="Times New Roman" pitchFamily="18" charset="0"/>
                <a:cs typeface="Arial" pitchFamily="34" charset="0"/>
              </a:rPr>
              <a:t>РУХАНИ ҚҰНДЫЛЫҚТАРДЫ ДӘРІПТЕУДЕГІ ҚАЗАҚСТАН ХАЛЫҚ АССАМБЛЕЯСЫНЫҢ РӨЛІ  </a:t>
            </a:r>
            <a:endParaRPr kumimoji="0" lang="kk-KZ" sz="1800" b="0" i="0" u="none" strike="noStrike" cap="none" normalizeH="0" baseline="0" dirty="0" smtClean="0">
              <a:ln>
                <a:noFill/>
              </a:ln>
              <a:solidFill>
                <a:srgbClr val="FF0000"/>
              </a:solidFill>
              <a:effectLst/>
              <a:latin typeface="+mj-lt"/>
              <a:cs typeface="Arial" pitchFamily="34" charset="0"/>
            </a:endParaRPr>
          </a:p>
        </p:txBody>
      </p:sp>
      <p:sp>
        <p:nvSpPr>
          <p:cNvPr id="8" name="Блок-схема: типовой процесс 7"/>
          <p:cNvSpPr/>
          <p:nvPr/>
        </p:nvSpPr>
        <p:spPr>
          <a:xfrm>
            <a:off x="539552" y="1484784"/>
            <a:ext cx="8136904" cy="3312368"/>
          </a:xfrm>
          <a:prstGeom prst="flowChartPredefinedProces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604" name="Rectangle 4"/>
          <p:cNvSpPr>
            <a:spLocks noChangeArrowheads="1"/>
          </p:cNvSpPr>
          <p:nvPr/>
        </p:nvSpPr>
        <p:spPr bwMode="auto">
          <a:xfrm>
            <a:off x="1835696" y="1599495"/>
            <a:ext cx="5544616"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Кез келген мемлекет үшін қоғамдық келісімнің маңыздылығы ерекше. Халық үшін бейбіт заманда мамыражай өмір сүруден артық ешқандай бақыт жоқ. Сондықтан елімізде татулық пен тұрақтылыққа Тәуелсіздік алған жылдан бастап ерекше мән беріліп келеді. Қазақстанда өмір сүріп жатқан этнос өкілдерінің мүддесі Елбасымыздың тікелей қадағалауында.</a:t>
            </a:r>
            <a:endParaRPr kumimoji="0" lang="kk-KZ" sz="2000" b="1" i="0" u="none" strike="noStrike" cap="none" normalizeH="0" baseline="0" dirty="0" smtClean="0">
              <a:ln>
                <a:noFill/>
              </a:ln>
              <a:solidFill>
                <a:srgbClr val="FF0000"/>
              </a:solidFill>
              <a:effectLst/>
              <a:latin typeface="Arial" pitchFamily="34" charset="0"/>
              <a:cs typeface="Arial" pitchFamily="34" charset="0"/>
            </a:endParaRPr>
          </a:p>
        </p:txBody>
      </p:sp>
      <p:pic>
        <p:nvPicPr>
          <p:cNvPr id="25606" name="Picture 6" descr="http://www.aktobegazeti.kz/wp-content/uploads/2014/04/1-%D0%B1%D0%B5%D1%82.jpg"/>
          <p:cNvPicPr>
            <a:picLocks noChangeAspect="1" noChangeArrowheads="1"/>
          </p:cNvPicPr>
          <p:nvPr/>
        </p:nvPicPr>
        <p:blipFill>
          <a:blip r:embed="rId3" cstate="print"/>
          <a:srcRect/>
          <a:stretch>
            <a:fillRect/>
          </a:stretch>
        </p:blipFill>
        <p:spPr bwMode="auto">
          <a:xfrm>
            <a:off x="0" y="4797152"/>
            <a:ext cx="4788024" cy="2060848"/>
          </a:xfrm>
          <a:prstGeom prst="rect">
            <a:avLst/>
          </a:prstGeom>
          <a:noFill/>
        </p:spPr>
      </p:pic>
      <p:pic>
        <p:nvPicPr>
          <p:cNvPr id="25608" name="Picture 8" descr="https://ds02.infourok.ru/uploads/ex/0315/0004be04-9ce4775a/img20.jpg"/>
          <p:cNvPicPr>
            <a:picLocks noChangeAspect="1" noChangeArrowheads="1"/>
          </p:cNvPicPr>
          <p:nvPr/>
        </p:nvPicPr>
        <p:blipFill>
          <a:blip r:embed="rId4" cstate="print"/>
          <a:srcRect/>
          <a:stretch>
            <a:fillRect/>
          </a:stretch>
        </p:blipFill>
        <p:spPr bwMode="auto">
          <a:xfrm>
            <a:off x="4788024" y="4797152"/>
            <a:ext cx="4104456" cy="2060848"/>
          </a:xfrm>
          <a:prstGeom prst="rect">
            <a:avLst/>
          </a:prstGeom>
          <a:noFill/>
        </p:spPr>
      </p:pic>
    </p:spTree>
  </p:cSld>
  <p:clrMapOvr>
    <a:masterClrMapping/>
  </p:clrMapOvr>
  <p:transition advTm="10498">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endParaRPr lang="ru-RU"/>
          </a:p>
        </p:txBody>
      </p:sp>
      <p:sp>
        <p:nvSpPr>
          <p:cNvPr id="4" name="Прямоугольник 3"/>
          <p:cNvSpPr/>
          <p:nvPr/>
        </p:nvSpPr>
        <p:spPr>
          <a:xfrm>
            <a:off x="0" y="0"/>
            <a:ext cx="9144000" cy="6858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pic>
        <p:nvPicPr>
          <p:cNvPr id="26628" name="Picture 4" descr="http://www.ankpvl.kz/kaz/media/ckfinder/images/sovet.jpg"/>
          <p:cNvPicPr>
            <a:picLocks noChangeAspect="1" noChangeArrowheads="1"/>
          </p:cNvPicPr>
          <p:nvPr/>
        </p:nvPicPr>
        <p:blipFill>
          <a:blip r:embed="rId2" cstate="print"/>
          <a:srcRect/>
          <a:stretch>
            <a:fillRect/>
          </a:stretch>
        </p:blipFill>
        <p:spPr bwMode="auto">
          <a:xfrm rot="20509983">
            <a:off x="299359" y="3594251"/>
            <a:ext cx="3773004" cy="2523503"/>
          </a:xfrm>
          <a:prstGeom prst="rect">
            <a:avLst/>
          </a:prstGeom>
          <a:noFill/>
        </p:spPr>
      </p:pic>
      <p:pic>
        <p:nvPicPr>
          <p:cNvPr id="26630" name="Picture 6" descr="https://akimsemey.gov.kz/media/img/blogs/54ec660383c07.jpg"/>
          <p:cNvPicPr>
            <a:picLocks noChangeAspect="1" noChangeArrowheads="1"/>
          </p:cNvPicPr>
          <p:nvPr/>
        </p:nvPicPr>
        <p:blipFill>
          <a:blip r:embed="rId3" cstate="print"/>
          <a:srcRect/>
          <a:stretch>
            <a:fillRect/>
          </a:stretch>
        </p:blipFill>
        <p:spPr bwMode="auto">
          <a:xfrm rot="1058549">
            <a:off x="4915174" y="3530154"/>
            <a:ext cx="3924634" cy="2616422"/>
          </a:xfrm>
          <a:prstGeom prst="rect">
            <a:avLst/>
          </a:prstGeom>
          <a:noFill/>
        </p:spPr>
      </p:pic>
      <p:pic>
        <p:nvPicPr>
          <p:cNvPr id="26632" name="Picture 8" descr="http://akorda.ru/upload/gallery/53/04%20%283%29.JPG"/>
          <p:cNvPicPr>
            <a:picLocks noChangeAspect="1" noChangeArrowheads="1"/>
          </p:cNvPicPr>
          <p:nvPr/>
        </p:nvPicPr>
        <p:blipFill>
          <a:blip r:embed="rId4" cstate="print"/>
          <a:srcRect/>
          <a:stretch>
            <a:fillRect/>
          </a:stretch>
        </p:blipFill>
        <p:spPr bwMode="auto">
          <a:xfrm>
            <a:off x="0" y="0"/>
            <a:ext cx="9144000" cy="2999687"/>
          </a:xfrm>
          <a:prstGeom prst="rect">
            <a:avLst/>
          </a:prstGeom>
          <a:noFill/>
        </p:spPr>
      </p:pic>
    </p:spTree>
  </p:cSld>
  <p:clrMapOvr>
    <a:masterClrMapping/>
  </p:clrMapOvr>
  <p:transition advTm="10577">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endParaRPr lang="ru-RU"/>
          </a:p>
        </p:txBody>
      </p:sp>
      <p:sp>
        <p:nvSpPr>
          <p:cNvPr id="4" name="Прямоугольник 3"/>
          <p:cNvSpPr/>
          <p:nvPr/>
        </p:nvSpPr>
        <p:spPr>
          <a:xfrm>
            <a:off x="0" y="0"/>
            <a:ext cx="9144000" cy="6858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dirty="0"/>
          </a:p>
        </p:txBody>
      </p:sp>
      <p:pic>
        <p:nvPicPr>
          <p:cNvPr id="27650" name="Picture 2" descr="https://s1.hostingkartinok.com/uploads/images/2012/02/2acf551e2b003995fb849520acb4c7ef.png"/>
          <p:cNvPicPr>
            <a:picLocks noChangeAspect="1" noChangeArrowheads="1"/>
          </p:cNvPicPr>
          <p:nvPr/>
        </p:nvPicPr>
        <p:blipFill>
          <a:blip r:embed="rId2" cstate="print"/>
          <a:srcRect/>
          <a:stretch>
            <a:fillRect/>
          </a:stretch>
        </p:blipFill>
        <p:spPr bwMode="auto">
          <a:xfrm>
            <a:off x="-180528" y="-135396"/>
            <a:ext cx="9324528" cy="6993396"/>
          </a:xfrm>
          <a:prstGeom prst="rect">
            <a:avLst/>
          </a:prstGeom>
          <a:noFill/>
        </p:spPr>
      </p:pic>
      <p:sp>
        <p:nvSpPr>
          <p:cNvPr id="7" name="Прямоугольник 6"/>
          <p:cNvSpPr/>
          <p:nvPr/>
        </p:nvSpPr>
        <p:spPr>
          <a:xfrm>
            <a:off x="611560" y="404664"/>
            <a:ext cx="3312368" cy="5544616"/>
          </a:xfrm>
          <a:prstGeom prst="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27652" name="Rectangle 4"/>
          <p:cNvSpPr>
            <a:spLocks noChangeArrowheads="1"/>
          </p:cNvSpPr>
          <p:nvPr/>
        </p:nvSpPr>
        <p:spPr bwMode="auto">
          <a:xfrm>
            <a:off x="611560" y="916116"/>
            <a:ext cx="3024336"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Қазіргі таңда </a:t>
            </a:r>
            <a:r>
              <a:rPr kumimoji="0" lang="ru-RU"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Ассамблея </a:t>
            </a:r>
            <a:r>
              <a:rPr kumimoji="0" lang="ru-RU"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этносаралық және конфессияаралық қатынастар саласындағы мемлекеттік</a:t>
            </a:r>
            <a:r>
              <a:rPr kumimoji="0" lang="ru-RU"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ru-RU"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саясатты</a:t>
            </a:r>
            <a:r>
              <a:rPr kumimoji="0" lang="ru-RU"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ru-RU"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жүзеге асырушы</a:t>
            </a:r>
            <a:r>
              <a:rPr kumimoji="0" lang="ru-RU"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ru-RU"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маңызды құралға айналып</a:t>
            </a:r>
            <a:r>
              <a:rPr kumimoji="0" lang="ru-RU"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ru-RU"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елімізде</a:t>
            </a:r>
            <a:r>
              <a:rPr kumimoji="0" lang="ru-RU"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ru-RU"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тұрмыс кешіп</a:t>
            </a:r>
            <a:r>
              <a:rPr kumimoji="0" lang="ru-RU"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ru-RU"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отырған барлық этностардың өзара тең құқықты қатынасын қамтамасыз етуші</a:t>
            </a:r>
            <a:r>
              <a:rPr kumimoji="0" lang="ru-RU"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ru-RU"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рөлге ие</a:t>
            </a:r>
            <a:r>
              <a:rPr kumimoji="0" lang="ru-RU"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ru-RU"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бірден-бір</a:t>
            </a:r>
            <a:r>
              <a:rPr kumimoji="0" lang="ru-RU"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ru-RU"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ұйым</a:t>
            </a:r>
            <a:r>
              <a:rPr kumimoji="0" lang="ru-RU"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t>
            </a:r>
            <a:endParaRPr kumimoji="0" lang="ru-RU" b="1" i="0" u="none" strike="noStrike" cap="none" normalizeH="0" baseline="0" dirty="0" smtClean="0">
              <a:ln>
                <a:noFill/>
              </a:ln>
              <a:solidFill>
                <a:srgbClr val="FF0000"/>
              </a:solidFill>
              <a:effectLst/>
              <a:latin typeface="Arial" pitchFamily="34" charset="0"/>
              <a:cs typeface="Arial" pitchFamily="34" charset="0"/>
            </a:endParaRPr>
          </a:p>
        </p:txBody>
      </p:sp>
      <p:pic>
        <p:nvPicPr>
          <p:cNvPr id="27654" name="Picture 6" descr="http://www.ankpvl.kz/kaz/media/ckfinder/images/1602.JPG"/>
          <p:cNvPicPr>
            <a:picLocks noChangeAspect="1" noChangeArrowheads="1"/>
          </p:cNvPicPr>
          <p:nvPr/>
        </p:nvPicPr>
        <p:blipFill>
          <a:blip r:embed="rId3" cstate="print"/>
          <a:srcRect/>
          <a:stretch>
            <a:fillRect/>
          </a:stretch>
        </p:blipFill>
        <p:spPr bwMode="auto">
          <a:xfrm>
            <a:off x="5220072" y="476672"/>
            <a:ext cx="3384376" cy="5568870"/>
          </a:xfrm>
          <a:prstGeom prst="rect">
            <a:avLst/>
          </a:prstGeom>
          <a:noFill/>
          <a:ln>
            <a:noFill/>
          </a:ln>
        </p:spPr>
      </p:pic>
    </p:spTree>
  </p:cSld>
  <p:clrMapOvr>
    <a:masterClrMapping/>
  </p:clrMapOvr>
  <p:transition advTm="26614">
    <p:comb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endParaRPr lang="ru-RU"/>
          </a:p>
        </p:txBody>
      </p:sp>
      <p:sp>
        <p:nvSpPr>
          <p:cNvPr id="5" name="Прямоугольник 4"/>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8674" name="Picture 2" descr="http://lanabugaeva.ucoz.com/shablony/slajd2.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pic>
        <p:nvPicPr>
          <p:cNvPr id="28676" name="Picture 4" descr="http://russia-armenia.info/files/field/image/pic119.jpg"/>
          <p:cNvPicPr>
            <a:picLocks noChangeAspect="1" noChangeArrowheads="1"/>
          </p:cNvPicPr>
          <p:nvPr/>
        </p:nvPicPr>
        <p:blipFill>
          <a:blip r:embed="rId3" cstate="print"/>
          <a:srcRect/>
          <a:stretch>
            <a:fillRect/>
          </a:stretch>
        </p:blipFill>
        <p:spPr bwMode="auto">
          <a:xfrm rot="1006768">
            <a:off x="5494003" y="4044580"/>
            <a:ext cx="3378926" cy="2376280"/>
          </a:xfrm>
          <a:prstGeom prst="rect">
            <a:avLst/>
          </a:prstGeom>
          <a:noFill/>
        </p:spPr>
      </p:pic>
      <p:pic>
        <p:nvPicPr>
          <p:cNvPr id="28678" name="Picture 6" descr="http://qasym.kz/wp-content/uploads/2016/11/f4fe6d3acfa3a5e68017e10fc4f1121d_XL.jpg"/>
          <p:cNvPicPr>
            <a:picLocks noChangeAspect="1" noChangeArrowheads="1"/>
          </p:cNvPicPr>
          <p:nvPr/>
        </p:nvPicPr>
        <p:blipFill>
          <a:blip r:embed="rId4" cstate="print"/>
          <a:srcRect/>
          <a:stretch>
            <a:fillRect/>
          </a:stretch>
        </p:blipFill>
        <p:spPr bwMode="auto">
          <a:xfrm rot="20525483">
            <a:off x="816493" y="4086871"/>
            <a:ext cx="3411051" cy="2302460"/>
          </a:xfrm>
          <a:prstGeom prst="rect">
            <a:avLst/>
          </a:prstGeom>
          <a:noFill/>
        </p:spPr>
      </p:pic>
      <p:sp>
        <p:nvSpPr>
          <p:cNvPr id="9" name="Блок-схема: процесс 8"/>
          <p:cNvSpPr/>
          <p:nvPr/>
        </p:nvSpPr>
        <p:spPr>
          <a:xfrm>
            <a:off x="899592" y="476672"/>
            <a:ext cx="7272808" cy="3312368"/>
          </a:xfrm>
          <a:prstGeom prst="flowChartProcess">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just"/>
            <a:r>
              <a:rPr lang="kk-KZ" sz="2000" dirty="0" smtClean="0">
                <a:solidFill>
                  <a:srgbClr val="002060"/>
                </a:solidFill>
              </a:rPr>
              <a:t> 25 жылдық тарихы бар ұйым елдің саяси жүйесінің маңызды бір бөлігіне айналып, ол Қазақстанды мекендейтін барлық ұлттар мен этностардың мүдделерін, құқықтарын бір арнаға түйістірді. Әрбір ұлттың тегіне, дініне, көзқарасына қарамастан, барлық азаматтардың құқықтары мен еркіндіктерінің бұлжытпай сақталуын қамтамасыз етті. Түптеп келгенде, Ассамблея еліміздегі халықтардың тұрмыстық деңгейдегі ұлтшылдықтың пайда болуына жол бермейтін, бір-біріне төзімділікке, шыдамдылыққа тәрбиелеуді дәріптейтін ең маңызды ұйымның бірі болып саналады. </a:t>
            </a:r>
            <a:endParaRPr lang="ru-RU" sz="2000" dirty="0">
              <a:solidFill>
                <a:srgbClr val="002060"/>
              </a:solidFill>
            </a:endParaRPr>
          </a:p>
        </p:txBody>
      </p:sp>
    </p:spTree>
  </p:cSld>
  <p:clrMapOvr>
    <a:masterClrMapping/>
  </p:clrMapOvr>
  <p:transition advTm="11248">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endParaRPr lang="ru-RU"/>
          </a:p>
        </p:txBody>
      </p:sp>
      <p:sp>
        <p:nvSpPr>
          <p:cNvPr id="4" name="Блок-схема: процесс 3"/>
          <p:cNvSpPr/>
          <p:nvPr/>
        </p:nvSpPr>
        <p:spPr>
          <a:xfrm>
            <a:off x="0" y="0"/>
            <a:ext cx="9144000" cy="6858000"/>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pic>
        <p:nvPicPr>
          <p:cNvPr id="29698" name="Picture 2" descr="https://fs00.infourok.ru/images/doc/283/288821/img12.jpg"/>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
        <p:nvSpPr>
          <p:cNvPr id="6" name="Горизонтальный свиток 5"/>
          <p:cNvSpPr/>
          <p:nvPr/>
        </p:nvSpPr>
        <p:spPr>
          <a:xfrm>
            <a:off x="251520" y="188640"/>
            <a:ext cx="5760640" cy="3960440"/>
          </a:xfrm>
          <a:prstGeom prst="horizontalScroll">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smtClean="0">
                <a:solidFill>
                  <a:srgbClr val="FF0000"/>
                </a:solidFill>
              </a:rPr>
              <a:t>«БАҚ ТА, ТАҚ ТА ТАЛАСҚАНҒА БҰЙЫРМАЙДЫ, ХАЛЫҚТЫҚ ІСТЕ ЖАРАСҚАНҒА БҰЙЫРАДЫ»</a:t>
            </a:r>
            <a:endParaRPr lang="ru-RU" sz="2400" b="1" dirty="0">
              <a:solidFill>
                <a:srgbClr val="FF0000"/>
              </a:solidFill>
            </a:endParaRPr>
          </a:p>
        </p:txBody>
      </p:sp>
    </p:spTree>
  </p:cSld>
  <p:clrMapOvr>
    <a:masterClrMapping/>
  </p:clrMapOvr>
  <p:transition advTm="9984">
    <p:strips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endParaRPr lang="ru-RU"/>
          </a:p>
        </p:txBody>
      </p:sp>
      <p:sp>
        <p:nvSpPr>
          <p:cNvPr id="4" name="Прямоугольник 3"/>
          <p:cNvSpPr/>
          <p:nvPr/>
        </p:nvSpPr>
        <p:spPr>
          <a:xfrm>
            <a:off x="0" y="0"/>
            <a:ext cx="9144000" cy="6858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pic>
        <p:nvPicPr>
          <p:cNvPr id="30722" name="Picture 2" descr="http://900igr.net/up/datas/74243/03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0724" name="Picture 4" descr="http://s020.radikal.ru/i711/1501/70/6e4601ce1d6e.jpg"/>
          <p:cNvPicPr>
            <a:picLocks noChangeAspect="1" noChangeArrowheads="1"/>
          </p:cNvPicPr>
          <p:nvPr/>
        </p:nvPicPr>
        <p:blipFill>
          <a:blip r:embed="rId3" cstate="print"/>
          <a:srcRect/>
          <a:stretch>
            <a:fillRect/>
          </a:stretch>
        </p:blipFill>
        <p:spPr bwMode="auto">
          <a:xfrm rot="20489580">
            <a:off x="341630" y="545166"/>
            <a:ext cx="3931768" cy="2802278"/>
          </a:xfrm>
          <a:prstGeom prst="rect">
            <a:avLst/>
          </a:prstGeom>
          <a:noFill/>
        </p:spPr>
      </p:pic>
      <p:pic>
        <p:nvPicPr>
          <p:cNvPr id="30726" name="Picture 6" descr="http://piruet.info/_pu/1/s80022.jpg.jpg"/>
          <p:cNvPicPr>
            <a:picLocks noChangeAspect="1" noChangeArrowheads="1"/>
          </p:cNvPicPr>
          <p:nvPr/>
        </p:nvPicPr>
        <p:blipFill>
          <a:blip r:embed="rId4" cstate="print"/>
          <a:srcRect/>
          <a:stretch>
            <a:fillRect/>
          </a:stretch>
        </p:blipFill>
        <p:spPr bwMode="auto">
          <a:xfrm>
            <a:off x="2627784" y="3284984"/>
            <a:ext cx="4104456" cy="3140163"/>
          </a:xfrm>
          <a:prstGeom prst="rect">
            <a:avLst/>
          </a:prstGeom>
          <a:noFill/>
        </p:spPr>
      </p:pic>
      <p:pic>
        <p:nvPicPr>
          <p:cNvPr id="30728" name="Picture 8" descr="http://mwfpress.com/images/docs/000019/n00019927-r-b-028.jpg"/>
          <p:cNvPicPr>
            <a:picLocks noChangeAspect="1" noChangeArrowheads="1"/>
          </p:cNvPicPr>
          <p:nvPr/>
        </p:nvPicPr>
        <p:blipFill>
          <a:blip r:embed="rId5" cstate="print"/>
          <a:srcRect/>
          <a:stretch>
            <a:fillRect/>
          </a:stretch>
        </p:blipFill>
        <p:spPr bwMode="auto">
          <a:xfrm rot="950904">
            <a:off x="4964350" y="578572"/>
            <a:ext cx="3836886" cy="2673030"/>
          </a:xfrm>
          <a:prstGeom prst="rect">
            <a:avLst/>
          </a:prstGeom>
          <a:noFill/>
        </p:spPr>
      </p:pic>
    </p:spTree>
  </p:cSld>
  <p:clrMapOvr>
    <a:masterClrMapping/>
  </p:clrMapOvr>
  <p:transition advTm="10515">
    <p:diamon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endParaRPr lang="ru-RU"/>
          </a:p>
        </p:txBody>
      </p:sp>
      <p:sp>
        <p:nvSpPr>
          <p:cNvPr id="4" name="Блок-схема: процесс 3"/>
          <p:cNvSpPr/>
          <p:nvPr/>
        </p:nvSpPr>
        <p:spPr>
          <a:xfrm>
            <a:off x="0" y="0"/>
            <a:ext cx="9144000" cy="68580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1746" name="Picture 2" descr="http://powerpointhintergrund.com/uploads/2017/06/popular-ppt-templates-powerpoint-for-slides-1-free-ppt--14.jpeg"/>
          <p:cNvPicPr>
            <a:picLocks noChangeAspect="1" noChangeArrowheads="1"/>
          </p:cNvPicPr>
          <p:nvPr/>
        </p:nvPicPr>
        <p:blipFill>
          <a:blip r:embed="rId2" cstate="print"/>
          <a:srcRect/>
          <a:stretch>
            <a:fillRect/>
          </a:stretch>
        </p:blipFill>
        <p:spPr bwMode="auto">
          <a:xfrm>
            <a:off x="0" y="-178545"/>
            <a:ext cx="9144000" cy="7036545"/>
          </a:xfrm>
          <a:prstGeom prst="rect">
            <a:avLst/>
          </a:prstGeom>
          <a:noFill/>
        </p:spPr>
      </p:pic>
      <p:sp>
        <p:nvSpPr>
          <p:cNvPr id="6" name="Блок-схема: знак завершения 5"/>
          <p:cNvSpPr/>
          <p:nvPr/>
        </p:nvSpPr>
        <p:spPr>
          <a:xfrm>
            <a:off x="683568" y="188640"/>
            <a:ext cx="7344816" cy="1008112"/>
          </a:xfrm>
          <a:prstGeom prst="flowChartTerminator">
            <a:avLst/>
          </a:prstGeom>
          <a:ln>
            <a:solidFill>
              <a:schemeClr val="bg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kk-KZ" sz="4000" b="1" dirty="0" smtClean="0">
                <a:solidFill>
                  <a:srgbClr val="FF0000"/>
                </a:solidFill>
              </a:rPr>
              <a:t>ҚОРЫТЫНДЫ</a:t>
            </a:r>
            <a:endParaRPr lang="ru-RU" sz="4000" b="1" dirty="0">
              <a:solidFill>
                <a:srgbClr val="FF0000"/>
              </a:solidFill>
            </a:endParaRPr>
          </a:p>
        </p:txBody>
      </p:sp>
      <p:sp>
        <p:nvSpPr>
          <p:cNvPr id="31748" name="Rectangle 4"/>
          <p:cNvSpPr>
            <a:spLocks noChangeArrowheads="1"/>
          </p:cNvSpPr>
          <p:nvPr/>
        </p:nvSpPr>
        <p:spPr bwMode="auto">
          <a:xfrm>
            <a:off x="323528" y="1571020"/>
            <a:ext cx="8496944"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kumimoji="0" lang="kk-KZ" sz="2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Қазақ халқының еліміздегі ынтымақтастық пен бірлікті нығайтудағы негізгі күре тамыры және қазіргі ұлттық-рухани мұраны жаңғырту мәселесі сонымен қатар еліміздегі әртүрлі этностардың татулықта өмір сүруі ол қазақ менталитетінің өзіндік бауырмалдық ерекшелігімен тікелей байланысады.</a:t>
            </a:r>
            <a:r>
              <a:rPr lang="kk-KZ" sz="2000" dirty="0" smtClean="0">
                <a:solidFill>
                  <a:schemeClr val="bg1"/>
                </a:solidFill>
                <a:latin typeface="Times New Roman" pitchFamily="18" charset="0"/>
                <a:cs typeface="Times New Roman" pitchFamily="18" charset="0"/>
              </a:rPr>
              <a:t> Еліміздегі ауызбіршілктің сақталуы, адамдардың бір-біріне қамқорлық танытуда кішіпейілдігі, құрметпен қарап сыйластықтың сақталуы ата-бабамыздың ертеден бізге қалдырған аманаты. Аманатқа қиянат жасамайтын халқымыз, сол асыл мұраны жас ұрпақтың бойына сіңіріп, келешекке  толыққанды  жеткізудің жолдарын өркениетке сай дамытуда.</a:t>
            </a:r>
            <a:endParaRPr lang="ru-RU" sz="2000" dirty="0" smtClean="0">
              <a:solidFill>
                <a:schemeClr val="bg1"/>
              </a:solidFill>
              <a:latin typeface="Times New Roman" pitchFamily="18" charset="0"/>
              <a:cs typeface="Times New Roman" pitchFamily="18" charset="0"/>
            </a:endParaRPr>
          </a:p>
          <a:p>
            <a:pPr algn="just" fontAlgn="base">
              <a:spcBef>
                <a:spcPct val="0"/>
              </a:spcBef>
              <a:spcAft>
                <a:spcPct val="0"/>
              </a:spcAft>
            </a:pPr>
            <a:endParaRPr lang="ru-RU" dirty="0" smtClean="0"/>
          </a:p>
          <a:p>
            <a:pPr marL="0" marR="0" lvl="0" indent="0" algn="just" defTabSz="914400" rtl="0" eaLnBrk="1" fontAlgn="base" latinLnBrk="0" hangingPunct="1">
              <a:lnSpc>
                <a:spcPct val="100000"/>
              </a:lnSpc>
              <a:spcBef>
                <a:spcPct val="0"/>
              </a:spcBef>
              <a:spcAft>
                <a:spcPct val="0"/>
              </a:spcAft>
              <a:buClrTx/>
              <a:buSzTx/>
              <a:buFontTx/>
              <a:buNone/>
              <a:tabLst/>
            </a:pP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Tm="22682">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endParaRPr lang="ru-RU"/>
          </a:p>
        </p:txBody>
      </p:sp>
      <p:sp>
        <p:nvSpPr>
          <p:cNvPr id="4" name="Прямоугольник 3"/>
          <p:cNvSpPr/>
          <p:nvPr/>
        </p:nvSpPr>
        <p:spPr>
          <a:xfrm>
            <a:off x="0" y="0"/>
            <a:ext cx="9144000" cy="6858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pic>
        <p:nvPicPr>
          <p:cNvPr id="32770" name="Picture 2" descr="http://tekeli.gov.kz/uploads/news/1249/news1249.jpg"/>
          <p:cNvPicPr>
            <a:picLocks noChangeAspect="1" noChangeArrowheads="1"/>
          </p:cNvPicPr>
          <p:nvPr/>
        </p:nvPicPr>
        <p:blipFill>
          <a:blip r:embed="rId2" cstate="print"/>
          <a:srcRect/>
          <a:stretch>
            <a:fillRect/>
          </a:stretch>
        </p:blipFill>
        <p:spPr bwMode="auto">
          <a:xfrm>
            <a:off x="0" y="0"/>
            <a:ext cx="9144000" cy="3356992"/>
          </a:xfrm>
          <a:prstGeom prst="rect">
            <a:avLst/>
          </a:prstGeom>
          <a:noFill/>
        </p:spPr>
      </p:pic>
      <p:pic>
        <p:nvPicPr>
          <p:cNvPr id="32772" name="Picture 4" descr="http://syrboyi.kz/uploads/posts/2017-05/1493692021_18274899_1823763324609506_852988645220199667_n.jpg"/>
          <p:cNvPicPr>
            <a:picLocks noChangeAspect="1" noChangeArrowheads="1"/>
          </p:cNvPicPr>
          <p:nvPr/>
        </p:nvPicPr>
        <p:blipFill>
          <a:blip r:embed="rId3" cstate="print"/>
          <a:srcRect/>
          <a:stretch>
            <a:fillRect/>
          </a:stretch>
        </p:blipFill>
        <p:spPr bwMode="auto">
          <a:xfrm>
            <a:off x="0" y="3356992"/>
            <a:ext cx="4211960" cy="3501008"/>
          </a:xfrm>
          <a:prstGeom prst="rect">
            <a:avLst/>
          </a:prstGeom>
          <a:noFill/>
        </p:spPr>
      </p:pic>
      <p:pic>
        <p:nvPicPr>
          <p:cNvPr id="32774" name="Picture 6" descr="http://assembly.kz/sites/default/files/db92a09e57ab02b84826ab714877d94f.jpg"/>
          <p:cNvPicPr>
            <a:picLocks noChangeAspect="1" noChangeArrowheads="1"/>
          </p:cNvPicPr>
          <p:nvPr/>
        </p:nvPicPr>
        <p:blipFill>
          <a:blip r:embed="rId4" cstate="print"/>
          <a:srcRect/>
          <a:stretch>
            <a:fillRect/>
          </a:stretch>
        </p:blipFill>
        <p:spPr bwMode="auto">
          <a:xfrm>
            <a:off x="4211960" y="3356992"/>
            <a:ext cx="4932040" cy="3501008"/>
          </a:xfrm>
          <a:prstGeom prst="rect">
            <a:avLst/>
          </a:prstGeom>
          <a:noFill/>
        </p:spPr>
      </p:pic>
    </p:spTree>
  </p:cSld>
  <p:clrMapOvr>
    <a:masterClrMapping/>
  </p:clrMapOvr>
  <p:transition advTm="4072">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357166"/>
            <a:ext cx="8534400" cy="758952"/>
          </a:xfrm>
        </p:spPr>
        <p:txBody>
          <a:bodyPr/>
          <a:lstStyle/>
          <a:p>
            <a:endParaRPr lang="ru-RU" dirty="0"/>
          </a:p>
        </p:txBody>
      </p:sp>
      <p:sp>
        <p:nvSpPr>
          <p:cNvPr id="6" name="Прямоугольник 5"/>
          <p:cNvSpPr/>
          <p:nvPr/>
        </p:nvSpPr>
        <p:spPr>
          <a:xfrm>
            <a:off x="0" y="0"/>
            <a:ext cx="9144000" cy="6858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10" name="Прямоугольник 9"/>
          <p:cNvSpPr/>
          <p:nvPr/>
        </p:nvSpPr>
        <p:spPr>
          <a:xfrm>
            <a:off x="0" y="0"/>
            <a:ext cx="9144000" cy="170080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Рисунок 2" descr="C:\Users\s.saduakassova\Desktop\logo_2_6.jpg"/>
          <p:cNvPicPr>
            <a:picLocks noChangeAspect="1" noChangeArrowheads="1"/>
          </p:cNvPicPr>
          <p:nvPr/>
        </p:nvPicPr>
        <p:blipFill>
          <a:blip r:embed="rId2" cstate="print"/>
          <a:srcRect/>
          <a:stretch>
            <a:fillRect/>
          </a:stretch>
        </p:blipFill>
        <p:spPr bwMode="auto">
          <a:xfrm>
            <a:off x="0" y="0"/>
            <a:ext cx="2915816" cy="1700808"/>
          </a:xfrm>
          <a:prstGeom prst="rect">
            <a:avLst/>
          </a:prstGeom>
          <a:noFill/>
          <a:ln w="9525">
            <a:noFill/>
            <a:miter lim="800000"/>
            <a:headEnd/>
            <a:tailEnd/>
          </a:ln>
        </p:spPr>
      </p:pic>
      <p:pic>
        <p:nvPicPr>
          <p:cNvPr id="12" name="Picture 5" descr="i"/>
          <p:cNvPicPr>
            <a:picLocks noChangeAspect="1" noChangeArrowheads="1"/>
          </p:cNvPicPr>
          <p:nvPr/>
        </p:nvPicPr>
        <p:blipFill>
          <a:blip r:embed="rId3" cstate="print"/>
          <a:srcRect/>
          <a:stretch>
            <a:fillRect/>
          </a:stretch>
        </p:blipFill>
        <p:spPr bwMode="auto">
          <a:xfrm>
            <a:off x="2915816" y="0"/>
            <a:ext cx="3528392" cy="1702579"/>
          </a:xfrm>
          <a:prstGeom prst="rect">
            <a:avLst/>
          </a:prstGeom>
          <a:noFill/>
          <a:ln w="9525">
            <a:noFill/>
            <a:miter lim="800000"/>
            <a:headEnd/>
            <a:tailEnd/>
          </a:ln>
        </p:spPr>
      </p:pic>
      <p:pic>
        <p:nvPicPr>
          <p:cNvPr id="13" name="Picture 7" descr="C:\Users\s.saduakassova\Desktop\САИДА\Логотип, календарь\утвержденный лого пнг.png"/>
          <p:cNvPicPr>
            <a:picLocks noChangeAspect="1" noChangeArrowheads="1"/>
          </p:cNvPicPr>
          <p:nvPr/>
        </p:nvPicPr>
        <p:blipFill>
          <a:blip r:embed="rId4" cstate="print"/>
          <a:srcRect/>
          <a:stretch>
            <a:fillRect/>
          </a:stretch>
        </p:blipFill>
        <p:spPr bwMode="auto">
          <a:xfrm>
            <a:off x="6444208" y="0"/>
            <a:ext cx="2699792" cy="1700808"/>
          </a:xfrm>
          <a:prstGeom prst="rect">
            <a:avLst/>
          </a:prstGeom>
          <a:noFill/>
        </p:spPr>
      </p:pic>
      <p:sp>
        <p:nvSpPr>
          <p:cNvPr id="15" name="Вертикальный свиток 14"/>
          <p:cNvSpPr/>
          <p:nvPr/>
        </p:nvSpPr>
        <p:spPr>
          <a:xfrm>
            <a:off x="611560" y="1772816"/>
            <a:ext cx="7776864" cy="4824536"/>
          </a:xfrm>
          <a:prstGeom prst="vertic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kk-KZ" sz="3200" b="1" dirty="0" smtClean="0">
                <a:solidFill>
                  <a:srgbClr val="FF0000"/>
                </a:solidFill>
              </a:rPr>
              <a:t>Бұл жобада көтерілетін мәселе: қазақ еліндегі  ұлт өкілдерінің тату-тәтті өмір сүруіндегі қазақ халқының  басты рөлі.</a:t>
            </a:r>
            <a:endParaRPr lang="ru-RU" sz="3200" b="1" dirty="0">
              <a:solidFill>
                <a:srgbClr val="FF0000"/>
              </a:solidFill>
            </a:endParaRPr>
          </a:p>
        </p:txBody>
      </p:sp>
    </p:spTree>
  </p:cSld>
  <p:clrMapOvr>
    <a:masterClrMapping/>
  </p:clrMapOvr>
  <p:transition advTm="10406">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endParaRPr lang="ru-RU"/>
          </a:p>
        </p:txBody>
      </p:sp>
      <p:sp>
        <p:nvSpPr>
          <p:cNvPr id="4" name="Прямоугольник 3"/>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pic>
        <p:nvPicPr>
          <p:cNvPr id="34818" name="Picture 2" descr="https://ds03.infourok.ru/uploads/ex/0ca1/0000cff0-760cb71a/img21.jpg"/>
          <p:cNvPicPr>
            <a:picLocks noChangeAspect="1" noChangeArrowheads="1"/>
          </p:cNvPicPr>
          <p:nvPr/>
        </p:nvPicPr>
        <p:blipFill>
          <a:blip r:embed="rId2" cstate="print"/>
          <a:srcRect/>
          <a:stretch>
            <a:fillRect/>
          </a:stretch>
        </p:blipFill>
        <p:spPr bwMode="auto">
          <a:xfrm>
            <a:off x="0" y="0"/>
            <a:ext cx="9299575" cy="6858000"/>
          </a:xfrm>
          <a:prstGeom prst="rect">
            <a:avLst/>
          </a:prstGeom>
          <a:noFill/>
        </p:spPr>
      </p:pic>
      <p:sp>
        <p:nvSpPr>
          <p:cNvPr id="6" name="Блок-схема: знак завершения 5"/>
          <p:cNvSpPr/>
          <p:nvPr/>
        </p:nvSpPr>
        <p:spPr>
          <a:xfrm>
            <a:off x="0" y="548680"/>
            <a:ext cx="7092280" cy="1800200"/>
          </a:xfrm>
          <a:prstGeom prst="flowChartTerminator">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b="1" dirty="0" smtClean="0">
                <a:solidFill>
                  <a:srgbClr val="FF0000"/>
                </a:solidFill>
              </a:rPr>
              <a:t>НАЗАРЛАРЫЗҒА РАХМЕТ!!!</a:t>
            </a:r>
            <a:endParaRPr lang="ru-RU" sz="3200" b="1" dirty="0">
              <a:solidFill>
                <a:srgbClr val="FF0000"/>
              </a:solidFill>
            </a:endParaRPr>
          </a:p>
        </p:txBody>
      </p:sp>
    </p:spTree>
  </p:cSld>
  <p:clrMapOvr>
    <a:masterClrMapping/>
  </p:clrMapOvr>
  <p:transition advTm="25000">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quarter" idx="1"/>
          </p:nvPr>
        </p:nvSpPr>
        <p:spPr/>
        <p:txBody>
          <a:bodyPr/>
          <a:lstStyle/>
          <a:p>
            <a:endParaRPr lang="ru-RU"/>
          </a:p>
        </p:txBody>
      </p:sp>
      <p:sp>
        <p:nvSpPr>
          <p:cNvPr id="4" name="Прямоугольник 3"/>
          <p:cNvSpPr/>
          <p:nvPr/>
        </p:nvSpPr>
        <p:spPr>
          <a:xfrm>
            <a:off x="0" y="0"/>
            <a:ext cx="9144000" cy="6858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5" name="Блок-схема: знак завершения 4"/>
          <p:cNvSpPr/>
          <p:nvPr/>
        </p:nvSpPr>
        <p:spPr>
          <a:xfrm>
            <a:off x="683568" y="0"/>
            <a:ext cx="7416824" cy="1152128"/>
          </a:xfrm>
          <a:prstGeom prst="flowChartTerminator">
            <a:avLst/>
          </a:prstGeom>
          <a:solidFill>
            <a:schemeClr val="accent3">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smtClean="0">
                <a:solidFill>
                  <a:srgbClr val="0070C0"/>
                </a:solidFill>
              </a:rPr>
              <a:t>ҚАЗАҚ ХАЛҚЫНЫҢ ЕЛІМІЗДЕГІ ЫНТЫМАҚТАСТЫҚ ПЕН БІРЛІКТІ НЫҒАЙТУДАҒЫ НЕГІЗГІ КҮРЕ ТАМЫРЫ </a:t>
            </a:r>
            <a:endParaRPr lang="ru-RU" sz="2000" b="1" dirty="0">
              <a:solidFill>
                <a:srgbClr val="0070C0"/>
              </a:solidFill>
            </a:endParaRPr>
          </a:p>
        </p:txBody>
      </p:sp>
      <p:sp>
        <p:nvSpPr>
          <p:cNvPr id="9" name="Овал 8"/>
          <p:cNvSpPr/>
          <p:nvPr/>
        </p:nvSpPr>
        <p:spPr>
          <a:xfrm>
            <a:off x="0" y="2492896"/>
            <a:ext cx="3059832" cy="2016224"/>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smtClean="0">
                <a:solidFill>
                  <a:srgbClr val="0070C0"/>
                </a:solidFill>
              </a:rPr>
              <a:t>Кең пейіл қазақ халқының ұлттық санасы</a:t>
            </a:r>
            <a:endParaRPr lang="ru-RU" sz="2400" b="1" dirty="0">
              <a:solidFill>
                <a:srgbClr val="0070C0"/>
              </a:solidFill>
            </a:endParaRPr>
          </a:p>
        </p:txBody>
      </p:sp>
      <p:sp>
        <p:nvSpPr>
          <p:cNvPr id="10" name="Овал 9"/>
          <p:cNvSpPr/>
          <p:nvPr/>
        </p:nvSpPr>
        <p:spPr>
          <a:xfrm>
            <a:off x="2843808" y="1196752"/>
            <a:ext cx="2952328" cy="2016224"/>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600" b="1" dirty="0" smtClean="0">
                <a:solidFill>
                  <a:srgbClr val="FF0000"/>
                </a:solidFill>
              </a:rPr>
              <a:t>Ұлттық ділі</a:t>
            </a:r>
            <a:endParaRPr lang="ru-RU" sz="3600" b="1" dirty="0">
              <a:solidFill>
                <a:srgbClr val="FF0000"/>
              </a:solidFill>
            </a:endParaRPr>
          </a:p>
        </p:txBody>
      </p:sp>
      <p:sp>
        <p:nvSpPr>
          <p:cNvPr id="11" name="Овал 10"/>
          <p:cNvSpPr/>
          <p:nvPr/>
        </p:nvSpPr>
        <p:spPr>
          <a:xfrm>
            <a:off x="6156176" y="2492896"/>
            <a:ext cx="2987824" cy="1944216"/>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smtClean="0">
                <a:solidFill>
                  <a:srgbClr val="0070C0"/>
                </a:solidFill>
              </a:rPr>
              <a:t>Еліміздегі ауызбіршілктің сақталуы</a:t>
            </a:r>
            <a:endParaRPr lang="ru-RU" sz="2400" b="1" dirty="0">
              <a:solidFill>
                <a:srgbClr val="0070C0"/>
              </a:solidFill>
            </a:endParaRPr>
          </a:p>
        </p:txBody>
      </p:sp>
      <p:sp>
        <p:nvSpPr>
          <p:cNvPr id="12" name="Овал 11"/>
          <p:cNvSpPr/>
          <p:nvPr/>
        </p:nvSpPr>
        <p:spPr>
          <a:xfrm>
            <a:off x="0" y="4841776"/>
            <a:ext cx="3059832" cy="2016224"/>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smtClean="0">
                <a:solidFill>
                  <a:srgbClr val="0070C0"/>
                </a:solidFill>
              </a:rPr>
              <a:t>Қонақжайлылығы</a:t>
            </a:r>
            <a:endParaRPr lang="ru-RU" sz="2400" b="1" dirty="0">
              <a:solidFill>
                <a:srgbClr val="0070C0"/>
              </a:solidFill>
            </a:endParaRPr>
          </a:p>
        </p:txBody>
      </p:sp>
      <p:sp>
        <p:nvSpPr>
          <p:cNvPr id="13" name="Овал 12"/>
          <p:cNvSpPr/>
          <p:nvPr/>
        </p:nvSpPr>
        <p:spPr>
          <a:xfrm>
            <a:off x="3059832" y="4841776"/>
            <a:ext cx="3059832" cy="2016224"/>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smtClean="0">
                <a:solidFill>
                  <a:srgbClr val="0070C0"/>
                </a:solidFill>
              </a:rPr>
              <a:t>Бауырмалдылығы</a:t>
            </a:r>
            <a:endParaRPr lang="ru-RU" sz="2400" b="1" dirty="0">
              <a:solidFill>
                <a:srgbClr val="0070C0"/>
              </a:solidFill>
            </a:endParaRPr>
          </a:p>
        </p:txBody>
      </p:sp>
      <p:sp>
        <p:nvSpPr>
          <p:cNvPr id="14" name="Овал 13"/>
          <p:cNvSpPr/>
          <p:nvPr/>
        </p:nvSpPr>
        <p:spPr>
          <a:xfrm>
            <a:off x="6084168" y="4841776"/>
            <a:ext cx="3059832" cy="2016224"/>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smtClean="0">
                <a:solidFill>
                  <a:srgbClr val="0070C0"/>
                </a:solidFill>
              </a:rPr>
              <a:t>Ел бірлігі үшін намысшылдығы</a:t>
            </a:r>
            <a:endParaRPr lang="ru-RU" sz="2400" b="1" dirty="0">
              <a:solidFill>
                <a:srgbClr val="0070C0"/>
              </a:solidFill>
            </a:endParaRPr>
          </a:p>
        </p:txBody>
      </p:sp>
      <p:sp>
        <p:nvSpPr>
          <p:cNvPr id="16" name="Нашивка 15"/>
          <p:cNvSpPr/>
          <p:nvPr/>
        </p:nvSpPr>
        <p:spPr>
          <a:xfrm rot="12124541">
            <a:off x="5935459" y="2236874"/>
            <a:ext cx="648072" cy="484632"/>
          </a:xfrm>
          <a:prstGeom prst="chevro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solidFill>
                <a:schemeClr val="tx1"/>
              </a:solidFill>
            </a:endParaRPr>
          </a:p>
        </p:txBody>
      </p:sp>
      <p:sp>
        <p:nvSpPr>
          <p:cNvPr id="17" name="Нашивка 16"/>
          <p:cNvSpPr/>
          <p:nvPr/>
        </p:nvSpPr>
        <p:spPr>
          <a:xfrm rot="14912884">
            <a:off x="8475927" y="4368980"/>
            <a:ext cx="648072" cy="484632"/>
          </a:xfrm>
          <a:prstGeom prst="chevro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solidFill>
                <a:schemeClr val="tx1"/>
              </a:solidFill>
            </a:endParaRPr>
          </a:p>
        </p:txBody>
      </p:sp>
      <p:sp>
        <p:nvSpPr>
          <p:cNvPr id="18" name="Нашивка 17"/>
          <p:cNvSpPr/>
          <p:nvPr/>
        </p:nvSpPr>
        <p:spPr>
          <a:xfrm rot="19544751">
            <a:off x="2131907" y="1985183"/>
            <a:ext cx="648072" cy="484632"/>
          </a:xfrm>
          <a:prstGeom prst="chevro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solidFill>
                <a:schemeClr val="tx1"/>
              </a:solidFill>
            </a:endParaRPr>
          </a:p>
        </p:txBody>
      </p:sp>
      <p:sp>
        <p:nvSpPr>
          <p:cNvPr id="19" name="Нашивка 18"/>
          <p:cNvSpPr/>
          <p:nvPr/>
        </p:nvSpPr>
        <p:spPr>
          <a:xfrm rot="18868647">
            <a:off x="80187" y="4433455"/>
            <a:ext cx="648072" cy="484632"/>
          </a:xfrm>
          <a:prstGeom prst="chevro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solidFill>
                <a:schemeClr val="tx1"/>
              </a:solidFill>
            </a:endParaRPr>
          </a:p>
        </p:txBody>
      </p:sp>
      <p:sp>
        <p:nvSpPr>
          <p:cNvPr id="20" name="Нашивка 19"/>
          <p:cNvSpPr/>
          <p:nvPr/>
        </p:nvSpPr>
        <p:spPr>
          <a:xfrm rot="15853548">
            <a:off x="4161612" y="4037510"/>
            <a:ext cx="648072" cy="484632"/>
          </a:xfrm>
          <a:prstGeom prst="chevro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solidFill>
                <a:schemeClr val="tx1"/>
              </a:solidFill>
            </a:endParaRPr>
          </a:p>
        </p:txBody>
      </p:sp>
    </p:spTree>
  </p:cSld>
  <p:clrMapOvr>
    <a:masterClrMapping/>
  </p:clrMapOvr>
  <p:transition advTm="12261">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endParaRPr lang="ru-RU"/>
          </a:p>
        </p:txBody>
      </p:sp>
      <p:sp>
        <p:nvSpPr>
          <p:cNvPr id="4" name="Прямоугольник 3"/>
          <p:cNvSpPr/>
          <p:nvPr/>
        </p:nvSpPr>
        <p:spPr>
          <a:xfrm>
            <a:off x="0" y="0"/>
            <a:ext cx="9144000" cy="6858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1026" name="Picture 2" descr="https://www.metod-kopilka.ru/images/doc/55/58958/img32.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a:ln>
            <a:noFill/>
          </a:ln>
        </p:spPr>
      </p:pic>
      <p:sp>
        <p:nvSpPr>
          <p:cNvPr id="6" name="Овал 5"/>
          <p:cNvSpPr/>
          <p:nvPr/>
        </p:nvSpPr>
        <p:spPr>
          <a:xfrm>
            <a:off x="2771800" y="1628800"/>
            <a:ext cx="3744416" cy="338437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000" b="1" i="1" dirty="0" smtClean="0">
                <a:solidFill>
                  <a:srgbClr val="FF0000"/>
                </a:solidFill>
              </a:rPr>
              <a:t> </a:t>
            </a:r>
            <a:r>
              <a:rPr lang="kk-KZ" sz="2800" b="1" i="1" dirty="0" smtClean="0">
                <a:solidFill>
                  <a:srgbClr val="FF0000"/>
                </a:solidFill>
              </a:rPr>
              <a:t>«БЕРЕКЕ БАСЫ – БІРЛІКТЕ» </a:t>
            </a:r>
            <a:endParaRPr lang="ru-RU" sz="2800" b="1" i="1" dirty="0">
              <a:solidFill>
                <a:srgbClr val="FF0000"/>
              </a:solidFill>
            </a:endParaRPr>
          </a:p>
        </p:txBody>
      </p:sp>
    </p:spTree>
  </p:cSld>
  <p:clrMapOvr>
    <a:masterClrMapping/>
  </p:clrMapOvr>
  <p:transition advTm="5944">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endParaRPr lang="ru-RU"/>
          </a:p>
        </p:txBody>
      </p:sp>
      <p:sp>
        <p:nvSpPr>
          <p:cNvPr id="4" name="Прямоугольник 3"/>
          <p:cNvSpPr/>
          <p:nvPr/>
        </p:nvSpPr>
        <p:spPr>
          <a:xfrm>
            <a:off x="0" y="0"/>
            <a:ext cx="9144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8434" name="Picture 2" descr="http://arhivurokov.ru/kopilka/uploads/user_file_57088d5073281/img_user_file_57088d5073281_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Скругленный прямоугольник 5"/>
          <p:cNvSpPr/>
          <p:nvPr/>
        </p:nvSpPr>
        <p:spPr>
          <a:xfrm>
            <a:off x="1403648" y="1700808"/>
            <a:ext cx="6408712" cy="288032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kk-KZ" sz="2000" dirty="0" smtClean="0">
                <a:solidFill>
                  <a:srgbClr val="FF0000"/>
                </a:solidFill>
              </a:rPr>
              <a:t>	Қазақстанда 130-дан астам этностың өмір сүруі, бабаларымыздың санамызға қазық қылып қағып кеткен, жадымызға қонақжайлылықты, кең пейілділікті сіңіруі тәрбиенің төресі деп айтсақ артық емес. Мемлекет құраушы, елдің жердің иесі ретінде қазақ халқы өзге ұлттар мен ұлыстарға оның асқақ үлгісін көрсетіп келеді.</a:t>
            </a:r>
            <a:endParaRPr lang="ru-RU" sz="2000" dirty="0">
              <a:solidFill>
                <a:srgbClr val="FF0000"/>
              </a:solidFill>
            </a:endParaRPr>
          </a:p>
        </p:txBody>
      </p:sp>
    </p:spTree>
  </p:cSld>
  <p:clrMapOvr>
    <a:masterClrMapping/>
  </p:clrMapOvr>
  <p:transition advTm="12621">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endParaRPr lang="ru-RU"/>
          </a:p>
        </p:txBody>
      </p:sp>
      <p:sp>
        <p:nvSpPr>
          <p:cNvPr id="4" name="Прямоугольник 3"/>
          <p:cNvSpPr/>
          <p:nvPr/>
        </p:nvSpPr>
        <p:spPr>
          <a:xfrm>
            <a:off x="0" y="0"/>
            <a:ext cx="9144000" cy="6858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pic>
        <p:nvPicPr>
          <p:cNvPr id="19458" name="Picture 2" descr="http://images.myshared.ru/17/1067949/slide_3.jp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
        <p:nvSpPr>
          <p:cNvPr id="6" name="Скругленный прямоугольник 5"/>
          <p:cNvSpPr/>
          <p:nvPr/>
        </p:nvSpPr>
        <p:spPr>
          <a:xfrm>
            <a:off x="0" y="188640"/>
            <a:ext cx="5868144" cy="6048672"/>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kk-KZ" sz="2000" b="1" dirty="0" smtClean="0">
                <a:solidFill>
                  <a:srgbClr val="FF0000"/>
                </a:solidFill>
              </a:rPr>
              <a:t>Тарихымызға үңілсек, оған анық көз жеткізе аламыз. Қазақ халқы ежелгі заманнан бауырмалдықты, әділдікті, батылдықты, батырлықты ел бірлігі үшін, ағайын-туыс үшін, намыс үшін жанын пида еткен ұлт. Сондықтан болар небір қиян-кесті замандарда басқа ұлттардың қайғысына ортақтасып, кең жүрегін айқара ашып, барымен бөлісті. Бұл қасиет ұлтымыздың менталитетіне (болмысында) ежелден қанына сіңісіп қалыптасқан ерекшелігі. Бүгінде осы өзіндік болмысының арқасында қазақ елі ынтымақтың, береке-бірліктің татулықтың алтын ұясына айналып отыр.</a:t>
            </a:r>
            <a:endParaRPr lang="ru-RU" sz="2000" b="1" dirty="0">
              <a:solidFill>
                <a:srgbClr val="FF0000"/>
              </a:solidFill>
            </a:endParaRPr>
          </a:p>
        </p:txBody>
      </p:sp>
    </p:spTree>
  </p:cSld>
  <p:clrMapOvr>
    <a:masterClrMapping/>
  </p:clrMapOvr>
  <p:transition advTm="7316">
    <p:push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endParaRPr lang="ru-RU"/>
          </a:p>
        </p:txBody>
      </p:sp>
      <p:sp>
        <p:nvSpPr>
          <p:cNvPr id="4" name="Прямоугольник 3"/>
          <p:cNvSpPr/>
          <p:nvPr/>
        </p:nvSpPr>
        <p:spPr>
          <a:xfrm>
            <a:off x="0" y="0"/>
            <a:ext cx="9144000" cy="6858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pic>
        <p:nvPicPr>
          <p:cNvPr id="17410" name="Picture 2" descr="https://fs00.infourok.ru/images/doc/281/286241/img12.jp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sp>
        <p:nvSpPr>
          <p:cNvPr id="7" name="Блок-схема: типовой процесс 6"/>
          <p:cNvSpPr/>
          <p:nvPr/>
        </p:nvSpPr>
        <p:spPr>
          <a:xfrm>
            <a:off x="4572000" y="0"/>
            <a:ext cx="4572000" cy="6858000"/>
          </a:xfrm>
          <a:prstGeom prst="flowChartPredefinedProcess">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kk-KZ" sz="2000" b="1" dirty="0" smtClean="0">
                <a:solidFill>
                  <a:srgbClr val="FF0000"/>
                </a:solidFill>
              </a:rPr>
              <a:t>Тегіміздегі ұлттық менталитеттің өзіндік ерекшелігінің арқасында Қазақстан көп ұлтты мемлекет болып тату тәтті өмір сүріп отыр. Олардың бір шаңырақтың астында ынтымағы жарасып қоян-қолтық еңбек етіп және әр ұлттың дәстүріне, әдет-ғұрпына құрметпен қарап, құшақ жайуымыз біздің кең пейілдігіміздің тағы бір дәлелі.</a:t>
            </a:r>
            <a:endParaRPr lang="ru-RU" sz="2000" b="1" dirty="0" smtClean="0">
              <a:solidFill>
                <a:srgbClr val="FF0000"/>
              </a:solidFill>
            </a:endParaRPr>
          </a:p>
          <a:p>
            <a:pPr algn="just"/>
            <a:endParaRPr lang="ru-RU" dirty="0">
              <a:solidFill>
                <a:srgbClr val="FF0000"/>
              </a:solidFill>
            </a:endParaRPr>
          </a:p>
        </p:txBody>
      </p:sp>
    </p:spTree>
  </p:cSld>
  <p:clrMapOvr>
    <a:masterClrMapping/>
  </p:clrMapOvr>
  <p:transition advTm="10436">
    <p:split orient="ver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endParaRPr lang="ru-RU"/>
          </a:p>
        </p:txBody>
      </p:sp>
      <p:sp>
        <p:nvSpPr>
          <p:cNvPr id="4" name="Прямоугольник 3"/>
          <p:cNvSpPr/>
          <p:nvPr/>
        </p:nvSpPr>
        <p:spPr>
          <a:xfrm>
            <a:off x="0" y="0"/>
            <a:ext cx="9144000" cy="6858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dirty="0"/>
          </a:p>
        </p:txBody>
      </p:sp>
      <p:pic>
        <p:nvPicPr>
          <p:cNvPr id="20482" name="Picture 2" descr="https://phunudep.com/wp-content/uploads/2015/12/bst-hinh-nen-powerpoint-moi-nhat-va-dep-nhat-hinh-anh-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Блок-схема: знак завершения 5"/>
          <p:cNvSpPr/>
          <p:nvPr/>
        </p:nvSpPr>
        <p:spPr>
          <a:xfrm>
            <a:off x="971600" y="620688"/>
            <a:ext cx="7920880" cy="792088"/>
          </a:xfrm>
          <a:prstGeom prst="flowChartTermina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chemeClr val="tx1"/>
                </a:solidFill>
              </a:rPr>
              <a:t>ҚАЗАҚ ХАЛҚЫНЫҢ ҰЛТТЫҚ МЕНТАЛИТЕТІНІҢ РУХАНИ НЕГІЗДЕРІ</a:t>
            </a:r>
            <a:endParaRPr lang="ru-RU" b="1" dirty="0">
              <a:solidFill>
                <a:schemeClr val="tx1"/>
              </a:solidFill>
            </a:endParaRPr>
          </a:p>
        </p:txBody>
      </p:sp>
      <p:sp>
        <p:nvSpPr>
          <p:cNvPr id="7" name="Блок-схема: процесс 6"/>
          <p:cNvSpPr/>
          <p:nvPr/>
        </p:nvSpPr>
        <p:spPr>
          <a:xfrm>
            <a:off x="899592" y="1556792"/>
            <a:ext cx="7416824" cy="4608512"/>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kk-KZ" sz="2000" dirty="0" smtClean="0">
                <a:solidFill>
                  <a:srgbClr val="FFFF00"/>
                </a:solidFill>
              </a:rPr>
              <a:t>Менталитет - ұлттық, әлеуметтiк топтық, жеке адамның менталитетi болып көрiніс табады.</a:t>
            </a:r>
            <a:r>
              <a:rPr lang="ru-RU" sz="2000" dirty="0" smtClean="0">
                <a:solidFill>
                  <a:srgbClr val="FFFF00"/>
                </a:solidFill>
              </a:rPr>
              <a:t> </a:t>
            </a:r>
          </a:p>
          <a:p>
            <a:pPr algn="just"/>
            <a:r>
              <a:rPr lang="ru-RU" sz="2000" dirty="0" smtClean="0">
                <a:solidFill>
                  <a:srgbClr val="FF0000"/>
                </a:solidFill>
              </a:rPr>
              <a:t>"МЕНТАЛИТЕТ", </a:t>
            </a:r>
            <a:r>
              <a:rPr lang="ru-RU" sz="2000" dirty="0" smtClean="0">
                <a:solidFill>
                  <a:srgbClr val="FFFF00"/>
                </a:solidFill>
              </a:rPr>
              <a:t>"</a:t>
            </a:r>
            <a:r>
              <a:rPr lang="ru-RU" sz="2000" dirty="0" err="1" smtClean="0">
                <a:solidFill>
                  <a:srgbClr val="FFFF00"/>
                </a:solidFill>
              </a:rPr>
              <a:t>менталь</a:t>
            </a:r>
            <a:r>
              <a:rPr lang="ru-MO" sz="2000" dirty="0" err="1" smtClean="0">
                <a:solidFill>
                  <a:srgbClr val="FFFF00"/>
                </a:solidFill>
              </a:rPr>
              <a:t>дық</a:t>
            </a:r>
            <a:r>
              <a:rPr lang="ru-RU" sz="2000" dirty="0" smtClean="0">
                <a:solidFill>
                  <a:srgbClr val="FFFF00"/>
                </a:solidFill>
              </a:rPr>
              <a:t>" </a:t>
            </a:r>
            <a:r>
              <a:rPr lang="ru-RU" sz="2000" dirty="0" err="1" smtClean="0">
                <a:solidFill>
                  <a:srgbClr val="FFFF00"/>
                </a:solidFill>
              </a:rPr>
              <a:t>терминдер</a:t>
            </a:r>
            <a:r>
              <a:rPr lang="en-GB" sz="2000" dirty="0" err="1" smtClean="0">
                <a:solidFill>
                  <a:srgbClr val="FFFF00"/>
                </a:solidFill>
              </a:rPr>
              <a:t>i</a:t>
            </a:r>
            <a:r>
              <a:rPr lang="ru-RU" sz="2000" dirty="0" smtClean="0">
                <a:solidFill>
                  <a:srgbClr val="FFFF00"/>
                </a:solidFill>
              </a:rPr>
              <a:t> ХХ </a:t>
            </a:r>
            <a:r>
              <a:rPr lang="ru-RU" sz="2000" dirty="0" err="1" smtClean="0">
                <a:solidFill>
                  <a:srgbClr val="FFFF00"/>
                </a:solidFill>
              </a:rPr>
              <a:t>ғасырда батыс</a:t>
            </a:r>
            <a:r>
              <a:rPr lang="ru-RU" sz="2000" dirty="0" smtClean="0">
                <a:solidFill>
                  <a:srgbClr val="FFFF00"/>
                </a:solidFill>
              </a:rPr>
              <a:t> </a:t>
            </a:r>
            <a:r>
              <a:rPr lang="ru-RU" sz="2000" dirty="0" err="1" smtClean="0">
                <a:solidFill>
                  <a:srgbClr val="FFFF00"/>
                </a:solidFill>
              </a:rPr>
              <a:t>ғылымында жаңа </a:t>
            </a:r>
            <a:r>
              <a:rPr lang="ru-RU" sz="2000" dirty="0" smtClean="0">
                <a:solidFill>
                  <a:srgbClr val="FFFF00"/>
                </a:solidFill>
              </a:rPr>
              <a:t>термин </a:t>
            </a:r>
            <a:r>
              <a:rPr lang="ru-RU" sz="2000" dirty="0" err="1" smtClean="0">
                <a:solidFill>
                  <a:srgbClr val="FFFF00"/>
                </a:solidFill>
              </a:rPr>
              <a:t>болып</a:t>
            </a:r>
            <a:r>
              <a:rPr lang="ru-RU" sz="2000" dirty="0" smtClean="0">
                <a:solidFill>
                  <a:srgbClr val="FFFF00"/>
                </a:solidFill>
              </a:rPr>
              <a:t> ("</a:t>
            </a:r>
            <a:r>
              <a:rPr lang="ru-RU" sz="2000" dirty="0" err="1" smtClean="0">
                <a:solidFill>
                  <a:srgbClr val="FFFF00"/>
                </a:solidFill>
              </a:rPr>
              <a:t>д</a:t>
            </a:r>
            <a:r>
              <a:rPr lang="ru-MO" sz="2000" dirty="0" err="1" smtClean="0">
                <a:solidFill>
                  <a:srgbClr val="FFFF00"/>
                </a:solidFill>
              </a:rPr>
              <a:t>ү</a:t>
            </a:r>
            <a:r>
              <a:rPr lang="ru-RU" sz="2000" dirty="0" err="1" smtClean="0">
                <a:solidFill>
                  <a:srgbClr val="FFFF00"/>
                </a:solidFill>
              </a:rPr>
              <a:t>ниеге</a:t>
            </a:r>
            <a:r>
              <a:rPr lang="ru-RU" sz="2000" dirty="0" smtClean="0">
                <a:solidFill>
                  <a:srgbClr val="FFFF00"/>
                </a:solidFill>
              </a:rPr>
              <a:t> к</a:t>
            </a:r>
            <a:r>
              <a:rPr lang="ru-MO" sz="2000" dirty="0" err="1" smtClean="0">
                <a:solidFill>
                  <a:srgbClr val="FFFF00"/>
                </a:solidFill>
              </a:rPr>
              <a:t>ө</a:t>
            </a:r>
            <a:r>
              <a:rPr lang="ru-RU" sz="2000" dirty="0" err="1" smtClean="0">
                <a:solidFill>
                  <a:srgbClr val="FFFF00"/>
                </a:solidFill>
              </a:rPr>
              <a:t>з</a:t>
            </a:r>
            <a:r>
              <a:rPr lang="ru-MO" sz="2000" dirty="0" err="1" smtClean="0">
                <a:solidFill>
                  <a:srgbClr val="FFFF00"/>
                </a:solidFill>
              </a:rPr>
              <a:t>қ</a:t>
            </a:r>
            <a:r>
              <a:rPr lang="ru-RU" sz="2000" dirty="0" err="1" smtClean="0">
                <a:solidFill>
                  <a:srgbClr val="FFFF00"/>
                </a:solidFill>
              </a:rPr>
              <a:t>арас</a:t>
            </a:r>
            <a:r>
              <a:rPr lang="ru-RU" sz="2000" dirty="0" smtClean="0">
                <a:solidFill>
                  <a:srgbClr val="FFFF00"/>
                </a:solidFill>
              </a:rPr>
              <a:t>" – </a:t>
            </a:r>
            <a:r>
              <a:rPr lang="ru-RU" sz="2000" dirty="0" err="1" smtClean="0">
                <a:solidFill>
                  <a:srgbClr val="FFFF00"/>
                </a:solidFill>
              </a:rPr>
              <a:t>мағынасында</a:t>
            </a:r>
            <a:r>
              <a:rPr lang="ru-MO" sz="2000" dirty="0" smtClean="0">
                <a:solidFill>
                  <a:srgbClr val="FFFF00"/>
                </a:solidFill>
              </a:rPr>
              <a:t>)</a:t>
            </a:r>
            <a:r>
              <a:rPr lang="ru-RU" sz="2000" dirty="0" smtClean="0">
                <a:solidFill>
                  <a:srgbClr val="FFFF00"/>
                </a:solidFill>
              </a:rPr>
              <a:t> </a:t>
            </a:r>
            <a:r>
              <a:rPr lang="ru-RU" sz="2000" dirty="0" err="1" smtClean="0">
                <a:solidFill>
                  <a:srgbClr val="FFFF00"/>
                </a:solidFill>
              </a:rPr>
              <a:t>тарай</a:t>
            </a:r>
            <a:r>
              <a:rPr lang="ru-RU" sz="2000" dirty="0" smtClean="0">
                <a:solidFill>
                  <a:srgbClr val="FFFF00"/>
                </a:solidFill>
              </a:rPr>
              <a:t>  баста</a:t>
            </a:r>
            <a:r>
              <a:rPr lang="ru-MO" sz="2000" dirty="0" err="1" smtClean="0">
                <a:solidFill>
                  <a:srgbClr val="FFFF00"/>
                </a:solidFill>
              </a:rPr>
              <a:t>ғ</a:t>
            </a:r>
            <a:r>
              <a:rPr lang="ru-RU" sz="2000" dirty="0" err="1" smtClean="0">
                <a:solidFill>
                  <a:srgbClr val="FFFF00"/>
                </a:solidFill>
              </a:rPr>
              <a:t>анының </a:t>
            </a:r>
            <a:r>
              <a:rPr lang="ru-RU" sz="2000" dirty="0" smtClean="0">
                <a:solidFill>
                  <a:srgbClr val="FFFF00"/>
                </a:solidFill>
              </a:rPr>
              <a:t>нег</a:t>
            </a:r>
            <a:r>
              <a:rPr lang="en-GB" sz="2000" dirty="0" err="1" smtClean="0">
                <a:solidFill>
                  <a:srgbClr val="FFFF00"/>
                </a:solidFill>
              </a:rPr>
              <a:t>i</a:t>
            </a:r>
            <a:r>
              <a:rPr lang="ru-RU" sz="2000" dirty="0" err="1" smtClean="0">
                <a:solidFill>
                  <a:srgbClr val="FFFF00"/>
                </a:solidFill>
              </a:rPr>
              <a:t>зг</a:t>
            </a:r>
            <a:r>
              <a:rPr lang="en-GB" sz="2000" dirty="0" err="1" smtClean="0">
                <a:solidFill>
                  <a:srgbClr val="FFFF00"/>
                </a:solidFill>
              </a:rPr>
              <a:t>i</a:t>
            </a:r>
            <a:r>
              <a:rPr lang="ru-RU" sz="2000" dirty="0" smtClean="0">
                <a:solidFill>
                  <a:srgbClr val="FFFF00"/>
                </a:solidFill>
              </a:rPr>
              <a:t> </a:t>
            </a:r>
            <a:r>
              <a:rPr lang="ru-RU" sz="2000" dirty="0" err="1" smtClean="0">
                <a:solidFill>
                  <a:srgbClr val="FFFF00"/>
                </a:solidFill>
              </a:rPr>
              <a:t>себеб</a:t>
            </a:r>
            <a:r>
              <a:rPr lang="en-GB" sz="2000" dirty="0" err="1" smtClean="0">
                <a:solidFill>
                  <a:srgbClr val="FFFF00"/>
                </a:solidFill>
              </a:rPr>
              <a:t>i</a:t>
            </a:r>
            <a:r>
              <a:rPr lang="ru-RU" sz="2000" dirty="0" smtClean="0">
                <a:solidFill>
                  <a:srgbClr val="FFFF00"/>
                </a:solidFill>
              </a:rPr>
              <a:t> –  психология мен м</a:t>
            </a:r>
            <a:r>
              <a:rPr lang="ru-MO" sz="2000" dirty="0" err="1" smtClean="0">
                <a:solidFill>
                  <a:srgbClr val="FFFF00"/>
                </a:solidFill>
              </a:rPr>
              <a:t>ә</a:t>
            </a:r>
            <a:r>
              <a:rPr lang="ru-RU" sz="2000" dirty="0" err="1" smtClean="0">
                <a:solidFill>
                  <a:srgbClr val="FFFF00"/>
                </a:solidFill>
              </a:rPr>
              <a:t>дениеттану</a:t>
            </a:r>
            <a:r>
              <a:rPr lang="ru-RU" sz="2000" dirty="0" smtClean="0">
                <a:solidFill>
                  <a:srgbClr val="FFFF00"/>
                </a:solidFill>
              </a:rPr>
              <a:t> </a:t>
            </a:r>
            <a:r>
              <a:rPr lang="ru-MO" sz="2000" dirty="0" err="1" smtClean="0">
                <a:solidFill>
                  <a:srgbClr val="FFFF00"/>
                </a:solidFill>
              </a:rPr>
              <a:t>ғ</a:t>
            </a:r>
            <a:r>
              <a:rPr lang="ru-RU" sz="2000" dirty="0" err="1" smtClean="0">
                <a:solidFill>
                  <a:srgbClr val="FFFF00"/>
                </a:solidFill>
              </a:rPr>
              <a:t>ылымдарының жет</a:t>
            </a:r>
            <a:r>
              <a:rPr lang="en-GB" sz="2000" dirty="0" err="1" smtClean="0">
                <a:solidFill>
                  <a:srgbClr val="FFFF00"/>
                </a:solidFill>
              </a:rPr>
              <a:t>i</a:t>
            </a:r>
            <a:r>
              <a:rPr lang="ru-RU" sz="2000" dirty="0" err="1" smtClean="0">
                <a:solidFill>
                  <a:srgbClr val="FFFF00"/>
                </a:solidFill>
              </a:rPr>
              <a:t>ст</a:t>
            </a:r>
            <a:r>
              <a:rPr lang="en-GB" sz="2000" dirty="0" err="1" smtClean="0">
                <a:solidFill>
                  <a:srgbClr val="FFFF00"/>
                </a:solidFill>
              </a:rPr>
              <a:t>i</a:t>
            </a:r>
            <a:r>
              <a:rPr lang="ru-RU" sz="2000" dirty="0" err="1" smtClean="0">
                <a:solidFill>
                  <a:srgbClr val="FFFF00"/>
                </a:solidFill>
              </a:rPr>
              <a:t>ктер</a:t>
            </a:r>
            <a:r>
              <a:rPr lang="en-GB" sz="2000" dirty="0" err="1" smtClean="0">
                <a:solidFill>
                  <a:srgbClr val="FFFF00"/>
                </a:solidFill>
              </a:rPr>
              <a:t>i</a:t>
            </a:r>
            <a:r>
              <a:rPr lang="ru-RU" sz="2000" dirty="0" smtClean="0">
                <a:solidFill>
                  <a:srgbClr val="FFFF00"/>
                </a:solidFill>
              </a:rPr>
              <a:t>не </a:t>
            </a:r>
            <a:r>
              <a:rPr lang="ru-RU" sz="2000" dirty="0" err="1" smtClean="0">
                <a:solidFill>
                  <a:srgbClr val="FFFF00"/>
                </a:solidFill>
              </a:rPr>
              <a:t>байланысты</a:t>
            </a:r>
            <a:r>
              <a:rPr lang="ru-RU" sz="2000" dirty="0" smtClean="0">
                <a:solidFill>
                  <a:srgbClr val="FFFF00"/>
                </a:solidFill>
              </a:rPr>
              <a:t> "сана" мен "а</a:t>
            </a:r>
            <a:r>
              <a:rPr lang="ru-MO" sz="2000" dirty="0" err="1" smtClean="0">
                <a:solidFill>
                  <a:srgbClr val="FFFF00"/>
                </a:solidFill>
              </a:rPr>
              <a:t>қ</a:t>
            </a:r>
            <a:r>
              <a:rPr lang="ru-RU" sz="2000" dirty="0" err="1" smtClean="0">
                <a:solidFill>
                  <a:srgbClr val="FFFF00"/>
                </a:solidFill>
              </a:rPr>
              <a:t>ыл</a:t>
            </a:r>
            <a:r>
              <a:rPr lang="ru-RU" sz="2000" dirty="0" smtClean="0">
                <a:solidFill>
                  <a:srgbClr val="FFFF00"/>
                </a:solidFill>
              </a:rPr>
              <a:t>"</a:t>
            </a:r>
            <a:r>
              <a:rPr lang="ru-MO" sz="2000" dirty="0" smtClean="0">
                <a:solidFill>
                  <a:srgbClr val="FFFF00"/>
                </a:solidFill>
              </a:rPr>
              <a:t>,</a:t>
            </a:r>
            <a:r>
              <a:rPr lang="ru-RU" sz="2000" dirty="0" smtClean="0">
                <a:solidFill>
                  <a:srgbClr val="FFFF00"/>
                </a:solidFill>
              </a:rPr>
              <a:t> "интеллект" </a:t>
            </a:r>
            <a:r>
              <a:rPr lang="ru-MO" sz="2000" dirty="0" err="1" smtClean="0">
                <a:solidFill>
                  <a:srgbClr val="FFFF00"/>
                </a:solidFill>
              </a:rPr>
              <a:t>ұғ</a:t>
            </a:r>
            <a:r>
              <a:rPr lang="ru-RU" sz="2000" dirty="0" err="1" smtClean="0">
                <a:solidFill>
                  <a:srgbClr val="FFFF00"/>
                </a:solidFill>
              </a:rPr>
              <a:t>ымдарын</a:t>
            </a:r>
            <a:r>
              <a:rPr lang="ru-MO" sz="2000" dirty="0" err="1" smtClean="0">
                <a:solidFill>
                  <a:srgbClr val="FFFF00"/>
                </a:solidFill>
              </a:rPr>
              <a:t>ың</a:t>
            </a:r>
            <a:r>
              <a:rPr lang="ru-RU" sz="2000" dirty="0" smtClean="0">
                <a:solidFill>
                  <a:srgbClr val="FFFF00"/>
                </a:solidFill>
              </a:rPr>
              <a:t> б</a:t>
            </a:r>
            <a:r>
              <a:rPr lang="en-GB" sz="2000" dirty="0" err="1" smtClean="0">
                <a:solidFill>
                  <a:srgbClr val="FFFF00"/>
                </a:solidFill>
              </a:rPr>
              <a:t>i</a:t>
            </a:r>
            <a:r>
              <a:rPr lang="ru-RU" sz="2000" dirty="0" smtClean="0">
                <a:solidFill>
                  <a:srgbClr val="FFFF00"/>
                </a:solidFill>
              </a:rPr>
              <a:t>рдей (</a:t>
            </a:r>
            <a:r>
              <a:rPr lang="ru-RU" sz="2000" dirty="0" err="1" smtClean="0">
                <a:solidFill>
                  <a:srgbClr val="FFFF00"/>
                </a:solidFill>
              </a:rPr>
              <a:t>барабар</a:t>
            </a:r>
            <a:r>
              <a:rPr lang="ru-RU" sz="2000" dirty="0" smtClean="0">
                <a:solidFill>
                  <a:srgbClr val="FFFF00"/>
                </a:solidFill>
              </a:rPr>
              <a:t>) </a:t>
            </a:r>
            <a:r>
              <a:rPr lang="ru-RU" sz="2000" dirty="0" err="1" smtClean="0">
                <a:solidFill>
                  <a:srgbClr val="FFFF00"/>
                </a:solidFill>
              </a:rPr>
              <a:t>емес</a:t>
            </a:r>
            <a:r>
              <a:rPr lang="ru-RU" sz="2000" dirty="0" smtClean="0">
                <a:solidFill>
                  <a:srgbClr val="FFFF00"/>
                </a:solidFill>
              </a:rPr>
              <a:t> </a:t>
            </a:r>
            <a:r>
              <a:rPr lang="ru-RU" sz="2000" dirty="0" err="1" smtClean="0">
                <a:solidFill>
                  <a:srgbClr val="FFFF00"/>
                </a:solidFill>
              </a:rPr>
              <a:t>екен</a:t>
            </a:r>
            <a:r>
              <a:rPr lang="en-GB" sz="2000" dirty="0" err="1" smtClean="0">
                <a:solidFill>
                  <a:srgbClr val="FFFF00"/>
                </a:solidFill>
              </a:rPr>
              <a:t>i</a:t>
            </a:r>
            <a:r>
              <a:rPr lang="ru-RU" sz="2000" dirty="0" err="1" smtClean="0">
                <a:solidFill>
                  <a:srgbClr val="FFFF00"/>
                </a:solidFill>
              </a:rPr>
              <a:t>н</a:t>
            </a:r>
            <a:r>
              <a:rPr lang="ru-RU" sz="2000" dirty="0" smtClean="0">
                <a:solidFill>
                  <a:srgbClr val="FFFF00"/>
                </a:solidFill>
              </a:rPr>
              <a:t> б</a:t>
            </a:r>
            <a:r>
              <a:rPr lang="en-GB" sz="2000" dirty="0" err="1" smtClean="0">
                <a:solidFill>
                  <a:srgbClr val="FFFF00"/>
                </a:solidFill>
              </a:rPr>
              <a:t>i</a:t>
            </a:r>
            <a:r>
              <a:rPr lang="ru-RU" sz="2000" dirty="0" err="1" smtClean="0">
                <a:solidFill>
                  <a:srgbClr val="FFFF00"/>
                </a:solidFill>
              </a:rPr>
              <a:t>лд</a:t>
            </a:r>
            <a:r>
              <a:rPr lang="en-GB" sz="2000" dirty="0" err="1" smtClean="0">
                <a:solidFill>
                  <a:srgbClr val="FFFF00"/>
                </a:solidFill>
              </a:rPr>
              <a:t>i</a:t>
            </a:r>
            <a:r>
              <a:rPr lang="ru-RU" sz="2000" dirty="0" err="1" smtClean="0">
                <a:solidFill>
                  <a:srgbClr val="FFFF00"/>
                </a:solidFill>
              </a:rPr>
              <a:t>ру</a:t>
            </a:r>
            <a:r>
              <a:rPr lang="ru-RU" sz="2000" dirty="0" smtClean="0">
                <a:solidFill>
                  <a:srgbClr val="FFFF00"/>
                </a:solidFill>
              </a:rPr>
              <a:t> </a:t>
            </a:r>
            <a:r>
              <a:rPr lang="ru-RU" sz="2000" dirty="0" err="1" smtClean="0">
                <a:solidFill>
                  <a:srgbClr val="FFFF00"/>
                </a:solidFill>
              </a:rPr>
              <a:t>үш</a:t>
            </a:r>
            <a:r>
              <a:rPr lang="en-GB" sz="2000" dirty="0" err="1" smtClean="0">
                <a:solidFill>
                  <a:srgbClr val="FFFF00"/>
                </a:solidFill>
              </a:rPr>
              <a:t>i</a:t>
            </a:r>
            <a:r>
              <a:rPr lang="ru-RU" sz="2000" dirty="0" err="1" smtClean="0">
                <a:solidFill>
                  <a:srgbClr val="FFFF00"/>
                </a:solidFill>
              </a:rPr>
              <a:t>н</a:t>
            </a:r>
            <a:r>
              <a:rPr lang="ru-RU" sz="2000" dirty="0" smtClean="0">
                <a:solidFill>
                  <a:srgbClr val="FFFF00"/>
                </a:solidFill>
              </a:rPr>
              <a:t>, на</a:t>
            </a:r>
            <a:r>
              <a:rPr lang="ru-MO" sz="2000" dirty="0" err="1" smtClean="0">
                <a:solidFill>
                  <a:srgbClr val="FFFF00"/>
                </a:solidFill>
              </a:rPr>
              <a:t>қ</a:t>
            </a:r>
            <a:r>
              <a:rPr lang="ru-RU" sz="2000" dirty="0" smtClean="0">
                <a:solidFill>
                  <a:srgbClr val="FFFF00"/>
                </a:solidFill>
              </a:rPr>
              <a:t>ты </a:t>
            </a:r>
            <a:r>
              <a:rPr lang="ru-RU" sz="2000" dirty="0" err="1" smtClean="0">
                <a:solidFill>
                  <a:srgbClr val="FFFF00"/>
                </a:solidFill>
              </a:rPr>
              <a:t>адамны</a:t>
            </a:r>
            <a:r>
              <a:rPr lang="ru-MO" sz="2000" dirty="0" err="1" smtClean="0">
                <a:solidFill>
                  <a:srgbClr val="FFFF00"/>
                </a:solidFill>
              </a:rPr>
              <a:t>ң</a:t>
            </a:r>
            <a:r>
              <a:rPr lang="ru-RU" sz="2000" dirty="0" smtClean="0">
                <a:solidFill>
                  <a:srgbClr val="FFFF00"/>
                </a:solidFill>
              </a:rPr>
              <a:t> </a:t>
            </a:r>
            <a:r>
              <a:rPr lang="ru-RU" sz="2000" dirty="0" err="1" smtClean="0">
                <a:solidFill>
                  <a:srgbClr val="FFFF00"/>
                </a:solidFill>
              </a:rPr>
              <a:t>д</a:t>
            </a:r>
            <a:r>
              <a:rPr lang="ru-MO" sz="2000" dirty="0" err="1" smtClean="0">
                <a:solidFill>
                  <a:srgbClr val="FFFF00"/>
                </a:solidFill>
              </a:rPr>
              <a:t>ү</a:t>
            </a:r>
            <a:r>
              <a:rPr lang="ru-RU" sz="2000" dirty="0" err="1" smtClean="0">
                <a:solidFill>
                  <a:srgbClr val="FFFF00"/>
                </a:solidFill>
              </a:rPr>
              <a:t>ниетанымында</a:t>
            </a:r>
            <a:r>
              <a:rPr lang="ru-RU" sz="2000" dirty="0" smtClean="0">
                <a:solidFill>
                  <a:srgbClr val="FFFF00"/>
                </a:solidFill>
              </a:rPr>
              <a:t>, </a:t>
            </a:r>
            <a:r>
              <a:rPr lang="ru-RU" sz="2000" dirty="0" err="1" smtClean="0">
                <a:solidFill>
                  <a:srgbClr val="FFFF00"/>
                </a:solidFill>
              </a:rPr>
              <a:t>д</a:t>
            </a:r>
            <a:r>
              <a:rPr lang="ru-MO" sz="2000" dirty="0" err="1" smtClean="0">
                <a:solidFill>
                  <a:srgbClr val="FFFF00"/>
                </a:solidFill>
              </a:rPr>
              <a:t>ү</a:t>
            </a:r>
            <a:r>
              <a:rPr lang="ru-RU" sz="2000" dirty="0" err="1" smtClean="0">
                <a:solidFill>
                  <a:srgbClr val="FFFF00"/>
                </a:solidFill>
              </a:rPr>
              <a:t>ниеге</a:t>
            </a:r>
            <a:r>
              <a:rPr lang="ru-RU" sz="2000" dirty="0" smtClean="0">
                <a:solidFill>
                  <a:srgbClr val="FFFF00"/>
                </a:solidFill>
              </a:rPr>
              <a:t> к</a:t>
            </a:r>
            <a:r>
              <a:rPr lang="ru-MO" sz="2000" dirty="0" err="1" smtClean="0">
                <a:solidFill>
                  <a:srgbClr val="FFFF00"/>
                </a:solidFill>
              </a:rPr>
              <a:t>ө</a:t>
            </a:r>
            <a:r>
              <a:rPr lang="ru-RU" sz="2000" dirty="0" err="1" smtClean="0">
                <a:solidFill>
                  <a:srgbClr val="FFFF00"/>
                </a:solidFill>
              </a:rPr>
              <a:t>зқарасында </a:t>
            </a:r>
            <a:r>
              <a:rPr lang="ru-RU" sz="2000" dirty="0" smtClean="0">
                <a:solidFill>
                  <a:srgbClr val="FFFF00"/>
                </a:solidFill>
              </a:rPr>
              <a:t>тек </a:t>
            </a:r>
            <a:r>
              <a:rPr lang="ru-RU" sz="2000" dirty="0" err="1" smtClean="0">
                <a:solidFill>
                  <a:srgbClr val="FFFF00"/>
                </a:solidFill>
              </a:rPr>
              <a:t>саналы</a:t>
            </a:r>
            <a:r>
              <a:rPr lang="ru-RU" sz="2000" dirty="0" smtClean="0">
                <a:solidFill>
                  <a:srgbClr val="FFFF00"/>
                </a:solidFill>
              </a:rPr>
              <a:t> </a:t>
            </a:r>
            <a:r>
              <a:rPr lang="ru-MO" sz="2000" dirty="0" err="1" smtClean="0">
                <a:solidFill>
                  <a:srgbClr val="FFFF00"/>
                </a:solidFill>
              </a:rPr>
              <a:t>ғ</a:t>
            </a:r>
            <a:r>
              <a:rPr lang="ru-RU" sz="2000" dirty="0" err="1" smtClean="0">
                <a:solidFill>
                  <a:srgbClr val="FFFF00"/>
                </a:solidFill>
              </a:rPr>
              <a:t>ана</a:t>
            </a:r>
            <a:r>
              <a:rPr lang="ru-RU" sz="2000" dirty="0" smtClean="0">
                <a:solidFill>
                  <a:srgbClr val="FFFF00"/>
                </a:solidFill>
              </a:rPr>
              <a:t> </a:t>
            </a:r>
            <a:r>
              <a:rPr lang="ru-RU" sz="2000" dirty="0" err="1" smtClean="0">
                <a:solidFill>
                  <a:srgbClr val="FFFF00"/>
                </a:solidFill>
              </a:rPr>
              <a:t>емес</a:t>
            </a:r>
            <a:r>
              <a:rPr lang="ru-RU" sz="2000" dirty="0" smtClean="0">
                <a:solidFill>
                  <a:srgbClr val="FFFF00"/>
                </a:solidFill>
              </a:rPr>
              <a:t>,</a:t>
            </a:r>
            <a:r>
              <a:rPr lang="ru-MO" sz="2000" dirty="0" smtClean="0">
                <a:solidFill>
                  <a:srgbClr val="FFFF00"/>
                </a:solidFill>
              </a:rPr>
              <a:t> </a:t>
            </a:r>
            <a:r>
              <a:rPr lang="ru-MO" sz="2000" dirty="0" err="1" smtClean="0">
                <a:solidFill>
                  <a:srgbClr val="FFFF00"/>
                </a:solidFill>
              </a:rPr>
              <a:t>оған қоса</a:t>
            </a:r>
            <a:r>
              <a:rPr lang="ru-RU" sz="2000" dirty="0" smtClean="0">
                <a:solidFill>
                  <a:srgbClr val="FFFF00"/>
                </a:solidFill>
              </a:rPr>
              <a:t> </a:t>
            </a:r>
            <a:r>
              <a:rPr lang="ru-RU" sz="2000" dirty="0" err="1" smtClean="0">
                <a:solidFill>
                  <a:srgbClr val="FFFF00"/>
                </a:solidFill>
              </a:rPr>
              <a:t>бейсаналы</a:t>
            </a:r>
            <a:r>
              <a:rPr lang="ru-MO" sz="2000" dirty="0" err="1" smtClean="0">
                <a:solidFill>
                  <a:srgbClr val="FFFF00"/>
                </a:solidFill>
              </a:rPr>
              <a:t>қ</a:t>
            </a:r>
            <a:r>
              <a:rPr lang="ru-RU" sz="2000" dirty="0" smtClean="0">
                <a:solidFill>
                  <a:srgbClr val="FFFF00"/>
                </a:solidFill>
              </a:rPr>
              <a:t> </a:t>
            </a:r>
            <a:r>
              <a:rPr lang="ru-RU" sz="2000" dirty="0" err="1" smtClean="0">
                <a:solidFill>
                  <a:srgbClr val="FFFF00"/>
                </a:solidFill>
              </a:rPr>
              <a:t>импульстардың </a:t>
            </a:r>
            <a:r>
              <a:rPr lang="ru-RU" sz="2000" dirty="0" smtClean="0">
                <a:solidFill>
                  <a:srgbClr val="FFFF00"/>
                </a:solidFill>
              </a:rPr>
              <a:t>да </a:t>
            </a:r>
            <a:r>
              <a:rPr lang="ru-RU" sz="2000" dirty="0" err="1" smtClean="0">
                <a:solidFill>
                  <a:srgbClr val="FFFF00"/>
                </a:solidFill>
              </a:rPr>
              <a:t>болатынын</a:t>
            </a:r>
            <a:r>
              <a:rPr lang="ru-RU" sz="2000" dirty="0" smtClean="0">
                <a:solidFill>
                  <a:srgbClr val="FFFF00"/>
                </a:solidFill>
              </a:rPr>
              <a:t>, на</a:t>
            </a:r>
            <a:r>
              <a:rPr lang="ru-MO" sz="2000" dirty="0" err="1" smtClean="0">
                <a:solidFill>
                  <a:srgbClr val="FFFF00"/>
                </a:solidFill>
              </a:rPr>
              <a:t>қ</a:t>
            </a:r>
            <a:r>
              <a:rPr lang="ru-RU" sz="2000" dirty="0" smtClean="0">
                <a:solidFill>
                  <a:srgbClr val="FFFF00"/>
                </a:solidFill>
              </a:rPr>
              <a:t>ты </a:t>
            </a:r>
            <a:r>
              <a:rPr lang="ru-RU" sz="2000" dirty="0" err="1" smtClean="0">
                <a:solidFill>
                  <a:srgbClr val="FFFF00"/>
                </a:solidFill>
              </a:rPr>
              <a:t>адамға </a:t>
            </a:r>
            <a:r>
              <a:rPr lang="ru-RU" sz="2000" dirty="0" smtClean="0">
                <a:solidFill>
                  <a:srgbClr val="FFFF00"/>
                </a:solidFill>
              </a:rPr>
              <a:t>(</a:t>
            </a:r>
            <a:r>
              <a:rPr lang="ru-RU" sz="2000" dirty="0" err="1" smtClean="0">
                <a:solidFill>
                  <a:srgbClr val="FFFF00"/>
                </a:solidFill>
              </a:rPr>
              <a:t>сол</a:t>
            </a:r>
            <a:r>
              <a:rPr lang="ru-RU" sz="2000" dirty="0" smtClean="0">
                <a:solidFill>
                  <a:srgbClr val="FFFF00"/>
                </a:solidFill>
              </a:rPr>
              <a:t> сия</a:t>
            </a:r>
            <a:r>
              <a:rPr lang="ru-MO" sz="2000" dirty="0" err="1" smtClean="0">
                <a:solidFill>
                  <a:srgbClr val="FFFF00"/>
                </a:solidFill>
              </a:rPr>
              <a:t>қ</a:t>
            </a:r>
            <a:r>
              <a:rPr lang="ru-RU" sz="2000" dirty="0" smtClean="0">
                <a:solidFill>
                  <a:srgbClr val="FFFF00"/>
                </a:solidFill>
              </a:rPr>
              <a:t>ты </a:t>
            </a:r>
            <a:r>
              <a:rPr lang="ru-RU" sz="2000" dirty="0" err="1" smtClean="0">
                <a:solidFill>
                  <a:srgbClr val="FFFF00"/>
                </a:solidFill>
              </a:rPr>
              <a:t>ұлт</a:t>
            </a:r>
            <a:r>
              <a:rPr lang="ru-MO" sz="2000" dirty="0" err="1" smtClean="0">
                <a:solidFill>
                  <a:srgbClr val="FFFF00"/>
                </a:solidFill>
              </a:rPr>
              <a:t>қ</a:t>
            </a:r>
            <a:r>
              <a:rPr lang="ru-RU" sz="2000" dirty="0" smtClean="0">
                <a:solidFill>
                  <a:srgbClr val="FFFF00"/>
                </a:solidFill>
              </a:rPr>
              <a:t>а) </a:t>
            </a:r>
            <a:r>
              <a:rPr lang="ru-RU" sz="2000" dirty="0" err="1" smtClean="0">
                <a:solidFill>
                  <a:srgbClr val="FFFF00"/>
                </a:solidFill>
              </a:rPr>
              <a:t>тән дүниеге көзқарас тұтас екен</a:t>
            </a:r>
            <a:r>
              <a:rPr lang="en-GB" sz="2000" dirty="0" err="1" smtClean="0">
                <a:solidFill>
                  <a:srgbClr val="FFFF00"/>
                </a:solidFill>
              </a:rPr>
              <a:t>i</a:t>
            </a:r>
            <a:r>
              <a:rPr lang="ru-RU" sz="2000" dirty="0" err="1" smtClean="0">
                <a:solidFill>
                  <a:srgbClr val="FFFF00"/>
                </a:solidFill>
              </a:rPr>
              <a:t>н</a:t>
            </a:r>
            <a:r>
              <a:rPr lang="ru-RU" sz="2000" dirty="0" smtClean="0">
                <a:solidFill>
                  <a:srgbClr val="FFFF00"/>
                </a:solidFill>
              </a:rPr>
              <a:t> ж</a:t>
            </a:r>
            <a:r>
              <a:rPr lang="ru-MO" sz="2000" dirty="0" err="1" smtClean="0">
                <a:solidFill>
                  <a:srgbClr val="FFFF00"/>
                </a:solidFill>
              </a:rPr>
              <a:t>ә</a:t>
            </a:r>
            <a:r>
              <a:rPr lang="ru-RU" sz="2000" dirty="0" smtClean="0">
                <a:solidFill>
                  <a:srgbClr val="FFFF00"/>
                </a:solidFill>
              </a:rPr>
              <a:t>не </a:t>
            </a:r>
            <a:r>
              <a:rPr lang="ru-RU" sz="2000" dirty="0" err="1" smtClean="0">
                <a:solidFill>
                  <a:srgbClr val="FFFF00"/>
                </a:solidFill>
              </a:rPr>
              <a:t>оның</a:t>
            </a:r>
            <a:r>
              <a:rPr lang="ru-RU" sz="2000" dirty="0" smtClean="0">
                <a:solidFill>
                  <a:srgbClr val="FFFF00"/>
                </a:solidFill>
              </a:rPr>
              <a:t> </a:t>
            </a:r>
            <a:r>
              <a:rPr lang="en-GB" sz="2000" dirty="0" err="1" smtClean="0">
                <a:solidFill>
                  <a:srgbClr val="FFFF00"/>
                </a:solidFill>
              </a:rPr>
              <a:t>i</a:t>
            </a:r>
            <a:r>
              <a:rPr lang="ru-RU" sz="2000" dirty="0" err="1" smtClean="0">
                <a:solidFill>
                  <a:srgbClr val="FFFF00"/>
                </a:solidFill>
              </a:rPr>
              <a:t>ш</a:t>
            </a:r>
            <a:r>
              <a:rPr lang="en-GB" sz="2000" dirty="0" err="1" smtClean="0">
                <a:solidFill>
                  <a:srgbClr val="FFFF00"/>
                </a:solidFill>
              </a:rPr>
              <a:t>i</a:t>
            </a:r>
            <a:r>
              <a:rPr lang="ru-RU" sz="2000" dirty="0" err="1" smtClean="0">
                <a:solidFill>
                  <a:srgbClr val="FFFF00"/>
                </a:solidFill>
              </a:rPr>
              <a:t>нде</a:t>
            </a:r>
            <a:r>
              <a:rPr lang="ru-RU" sz="2000" dirty="0" smtClean="0">
                <a:solidFill>
                  <a:srgbClr val="FFFF00"/>
                </a:solidFill>
              </a:rPr>
              <a:t> </a:t>
            </a:r>
            <a:r>
              <a:rPr lang="ru-RU" sz="2000" dirty="0" err="1" smtClean="0">
                <a:solidFill>
                  <a:srgbClr val="FFFF00"/>
                </a:solidFill>
              </a:rPr>
              <a:t>абстракты-логикалы</a:t>
            </a:r>
            <a:r>
              <a:rPr lang="ru-MO" sz="2000" dirty="0" err="1" smtClean="0">
                <a:solidFill>
                  <a:srgbClr val="FFFF00"/>
                </a:solidFill>
              </a:rPr>
              <a:t>қ</a:t>
            </a:r>
            <a:r>
              <a:rPr lang="ru-RU" sz="2000" dirty="0" smtClean="0">
                <a:solidFill>
                  <a:srgbClr val="FFFF00"/>
                </a:solidFill>
              </a:rPr>
              <a:t> б</a:t>
            </a:r>
            <a:r>
              <a:rPr lang="en-GB" sz="2000" dirty="0" err="1" smtClean="0">
                <a:solidFill>
                  <a:srgbClr val="FFFF00"/>
                </a:solidFill>
              </a:rPr>
              <a:t>i</a:t>
            </a:r>
            <a:r>
              <a:rPr lang="ru-RU" sz="2000" dirty="0" smtClean="0">
                <a:solidFill>
                  <a:srgbClr val="FFFF00"/>
                </a:solidFill>
              </a:rPr>
              <a:t>л</a:t>
            </a:r>
            <a:r>
              <a:rPr lang="en-GB" sz="2000" dirty="0" err="1" smtClean="0">
                <a:solidFill>
                  <a:srgbClr val="FFFF00"/>
                </a:solidFill>
              </a:rPr>
              <a:t>i</a:t>
            </a:r>
            <a:r>
              <a:rPr lang="ru-RU" sz="2000" dirty="0" smtClean="0">
                <a:solidFill>
                  <a:srgbClr val="FFFF00"/>
                </a:solidFill>
              </a:rPr>
              <a:t>м мен </a:t>
            </a:r>
            <a:r>
              <a:rPr lang="ru-RU" sz="2000" dirty="0" err="1" smtClean="0">
                <a:solidFill>
                  <a:srgbClr val="FFFF00"/>
                </a:solidFill>
              </a:rPr>
              <a:t>сез</a:t>
            </a:r>
            <a:r>
              <a:rPr lang="en-GB" sz="2000" dirty="0" err="1" smtClean="0">
                <a:solidFill>
                  <a:srgbClr val="FFFF00"/>
                </a:solidFill>
              </a:rPr>
              <a:t>i</a:t>
            </a:r>
            <a:r>
              <a:rPr lang="ru-RU" sz="2000" dirty="0" err="1" smtClean="0">
                <a:solidFill>
                  <a:srgbClr val="FFFF00"/>
                </a:solidFill>
              </a:rPr>
              <a:t>мд</a:t>
            </a:r>
            <a:r>
              <a:rPr lang="en-GB" sz="2000" dirty="0" err="1" smtClean="0">
                <a:solidFill>
                  <a:srgbClr val="FFFF00"/>
                </a:solidFill>
              </a:rPr>
              <a:t>i</a:t>
            </a:r>
            <a:r>
              <a:rPr lang="ru-RU" sz="2000" dirty="0" smtClean="0">
                <a:solidFill>
                  <a:srgbClr val="FFFF00"/>
                </a:solidFill>
              </a:rPr>
              <a:t>к </a:t>
            </a:r>
            <a:r>
              <a:rPr lang="ru-RU" sz="2000" dirty="0" err="1" smtClean="0">
                <a:solidFill>
                  <a:srgbClr val="FFFF00"/>
                </a:solidFill>
              </a:rPr>
              <a:t>образдар</a:t>
            </a:r>
            <a:r>
              <a:rPr lang="ru-RU" sz="2000" dirty="0" smtClean="0">
                <a:solidFill>
                  <a:srgbClr val="FFFF00"/>
                </a:solidFill>
              </a:rPr>
              <a:t>, таза </a:t>
            </a:r>
            <a:r>
              <a:rPr lang="ru-MO" sz="2000" dirty="0" err="1" smtClean="0">
                <a:solidFill>
                  <a:srgbClr val="FFFF00"/>
                </a:solidFill>
              </a:rPr>
              <a:t>ғ</a:t>
            </a:r>
            <a:r>
              <a:rPr lang="ru-RU" sz="2000" dirty="0" err="1" smtClean="0">
                <a:solidFill>
                  <a:srgbClr val="FFFF00"/>
                </a:solidFill>
              </a:rPr>
              <a:t>ылыми</a:t>
            </a:r>
            <a:r>
              <a:rPr lang="ru-RU" sz="2000" dirty="0" smtClean="0">
                <a:solidFill>
                  <a:srgbClr val="FFFF00"/>
                </a:solidFill>
              </a:rPr>
              <a:t> т</a:t>
            </a:r>
            <a:r>
              <a:rPr lang="ru-MO" sz="2000" dirty="0" err="1" smtClean="0">
                <a:solidFill>
                  <a:srgbClr val="FFFF00"/>
                </a:solidFill>
              </a:rPr>
              <a:t>ү</a:t>
            </a:r>
            <a:r>
              <a:rPr lang="ru-RU" sz="2000" dirty="0" smtClean="0">
                <a:solidFill>
                  <a:srgbClr val="FFFF00"/>
                </a:solidFill>
              </a:rPr>
              <a:t>с</a:t>
            </a:r>
            <a:r>
              <a:rPr lang="en-GB" sz="2000" dirty="0" err="1" smtClean="0">
                <a:solidFill>
                  <a:srgbClr val="FFFF00"/>
                </a:solidFill>
              </a:rPr>
              <a:t>i</a:t>
            </a:r>
            <a:r>
              <a:rPr lang="ru-RU" sz="2000" dirty="0" err="1" smtClean="0">
                <a:solidFill>
                  <a:srgbClr val="FFFF00"/>
                </a:solidFill>
              </a:rPr>
              <a:t>н</a:t>
            </a:r>
            <a:r>
              <a:rPr lang="en-GB" sz="2000" dirty="0" err="1" smtClean="0">
                <a:solidFill>
                  <a:srgbClr val="FFFF00"/>
                </a:solidFill>
              </a:rPr>
              <a:t>i</a:t>
            </a:r>
            <a:r>
              <a:rPr lang="ru-RU" sz="2000" dirty="0" err="1" smtClean="0">
                <a:solidFill>
                  <a:srgbClr val="FFFF00"/>
                </a:solidFill>
              </a:rPr>
              <a:t>ктер</a:t>
            </a:r>
            <a:r>
              <a:rPr lang="ru-RU" sz="2000" dirty="0" smtClean="0">
                <a:solidFill>
                  <a:srgbClr val="FFFF00"/>
                </a:solidFill>
              </a:rPr>
              <a:t> мен </a:t>
            </a:r>
            <a:r>
              <a:rPr lang="ru-RU" sz="2000" dirty="0" err="1" smtClean="0">
                <a:solidFill>
                  <a:srgbClr val="FFFF00"/>
                </a:solidFill>
              </a:rPr>
              <a:t>мистикалы</a:t>
            </a:r>
            <a:r>
              <a:rPr lang="ru-MO" sz="2000" dirty="0" err="1" smtClean="0">
                <a:solidFill>
                  <a:srgbClr val="FFFF00"/>
                </a:solidFill>
              </a:rPr>
              <a:t>қ</a:t>
            </a:r>
            <a:r>
              <a:rPr lang="ru-RU" sz="2000" dirty="0" smtClean="0">
                <a:solidFill>
                  <a:srgbClr val="FFFF00"/>
                </a:solidFill>
              </a:rPr>
              <a:t> </a:t>
            </a:r>
            <a:r>
              <a:rPr lang="ru-RU" sz="2000" dirty="0" err="1" smtClean="0">
                <a:solidFill>
                  <a:srgbClr val="FFFF00"/>
                </a:solidFill>
              </a:rPr>
              <a:t>түйс</a:t>
            </a:r>
            <a:r>
              <a:rPr lang="en-GB" sz="2000" dirty="0" err="1" smtClean="0">
                <a:solidFill>
                  <a:srgbClr val="FFFF00"/>
                </a:solidFill>
              </a:rPr>
              <a:t>i</a:t>
            </a:r>
            <a:r>
              <a:rPr lang="ru-RU" sz="2000" dirty="0" err="1" smtClean="0">
                <a:solidFill>
                  <a:srgbClr val="FFFF00"/>
                </a:solidFill>
              </a:rPr>
              <a:t>ктер</a:t>
            </a:r>
            <a:r>
              <a:rPr lang="ru-RU" sz="2000" dirty="0" smtClean="0">
                <a:solidFill>
                  <a:srgbClr val="FFFF00"/>
                </a:solidFill>
              </a:rPr>
              <a:t> – </a:t>
            </a:r>
            <a:r>
              <a:rPr lang="ru-RU" sz="2000" dirty="0" err="1" smtClean="0">
                <a:solidFill>
                  <a:srgbClr val="FFFF00"/>
                </a:solidFill>
              </a:rPr>
              <a:t>барлы</a:t>
            </a:r>
            <a:r>
              <a:rPr lang="ru-MO" sz="2000" dirty="0" err="1" smtClean="0">
                <a:solidFill>
                  <a:srgbClr val="FFFF00"/>
                </a:solidFill>
              </a:rPr>
              <a:t>ғ</a:t>
            </a:r>
            <a:r>
              <a:rPr lang="ru-RU" sz="2000" dirty="0" err="1" smtClean="0">
                <a:solidFill>
                  <a:srgbClr val="FFFF00"/>
                </a:solidFill>
              </a:rPr>
              <a:t>ы</a:t>
            </a:r>
            <a:r>
              <a:rPr lang="ru-RU" sz="2000" dirty="0" smtClean="0">
                <a:solidFill>
                  <a:srgbClr val="FFFF00"/>
                </a:solidFill>
              </a:rPr>
              <a:t> </a:t>
            </a:r>
            <a:r>
              <a:rPr lang="ru-MO" sz="2000" dirty="0" err="1" smtClean="0">
                <a:solidFill>
                  <a:srgbClr val="FFFF00"/>
                </a:solidFill>
              </a:rPr>
              <a:t>ұ</a:t>
            </a:r>
            <a:r>
              <a:rPr lang="ru-RU" sz="2000" dirty="0" err="1" smtClean="0">
                <a:solidFill>
                  <a:srgbClr val="FFFF00"/>
                </a:solidFill>
              </a:rPr>
              <a:t>штасып</a:t>
            </a:r>
            <a:r>
              <a:rPr lang="ru-RU" sz="2000" dirty="0" smtClean="0">
                <a:solidFill>
                  <a:srgbClr val="FFFF00"/>
                </a:solidFill>
              </a:rPr>
              <a:t>, </a:t>
            </a:r>
            <a:r>
              <a:rPr lang="ru-RU" sz="2000" dirty="0" err="1" smtClean="0">
                <a:solidFill>
                  <a:srgbClr val="FFFF00"/>
                </a:solidFill>
              </a:rPr>
              <a:t>байланысып</a:t>
            </a:r>
            <a:r>
              <a:rPr lang="ru-RU" sz="2000" dirty="0" smtClean="0">
                <a:solidFill>
                  <a:srgbClr val="FFFF00"/>
                </a:solidFill>
              </a:rPr>
              <a:t> </a:t>
            </a:r>
            <a:r>
              <a:rPr lang="ru-RU" sz="2000" dirty="0" err="1" smtClean="0">
                <a:solidFill>
                  <a:srgbClr val="FFFF00"/>
                </a:solidFill>
              </a:rPr>
              <a:t>жататынын</a:t>
            </a:r>
            <a:r>
              <a:rPr lang="ru-RU" sz="2000" dirty="0" smtClean="0">
                <a:solidFill>
                  <a:srgbClr val="FFFF00"/>
                </a:solidFill>
              </a:rPr>
              <a:t> </a:t>
            </a:r>
            <a:r>
              <a:rPr lang="ru-RU" sz="2000" dirty="0" err="1" smtClean="0">
                <a:solidFill>
                  <a:srgbClr val="FFFF00"/>
                </a:solidFill>
              </a:rPr>
              <a:t>көрсету үш</a:t>
            </a:r>
            <a:r>
              <a:rPr lang="en-GB" sz="2000" dirty="0" err="1" smtClean="0">
                <a:solidFill>
                  <a:srgbClr val="FFFF00"/>
                </a:solidFill>
              </a:rPr>
              <a:t>i</a:t>
            </a:r>
            <a:r>
              <a:rPr lang="ru-RU" sz="2000" dirty="0" err="1" smtClean="0">
                <a:solidFill>
                  <a:srgbClr val="FFFF00"/>
                </a:solidFill>
              </a:rPr>
              <a:t>н</a:t>
            </a:r>
            <a:r>
              <a:rPr lang="ru-RU" sz="2000" dirty="0" smtClean="0">
                <a:solidFill>
                  <a:srgbClr val="FFFF00"/>
                </a:solidFill>
              </a:rPr>
              <a:t> </a:t>
            </a:r>
            <a:r>
              <a:rPr lang="ru-RU" sz="2000" dirty="0" err="1" smtClean="0">
                <a:solidFill>
                  <a:srgbClr val="FFFF00"/>
                </a:solidFill>
              </a:rPr>
              <a:t>керек</a:t>
            </a:r>
            <a:r>
              <a:rPr lang="ru-RU" sz="2000" dirty="0" smtClean="0">
                <a:solidFill>
                  <a:srgbClr val="FFFF00"/>
                </a:solidFill>
              </a:rPr>
              <a:t> </a:t>
            </a:r>
            <a:r>
              <a:rPr lang="ru-RU" sz="2000" dirty="0" err="1" smtClean="0">
                <a:solidFill>
                  <a:srgbClr val="FFFF00"/>
                </a:solidFill>
              </a:rPr>
              <a:t>болды</a:t>
            </a:r>
            <a:r>
              <a:rPr lang="ru-RU" sz="2000" dirty="0" smtClean="0">
                <a:solidFill>
                  <a:srgbClr val="FFFF00"/>
                </a:solidFill>
              </a:rPr>
              <a:t>. </a:t>
            </a:r>
          </a:p>
          <a:p>
            <a:pPr algn="ctr"/>
            <a:endParaRPr lang="ru-RU" dirty="0"/>
          </a:p>
        </p:txBody>
      </p:sp>
    </p:spTree>
  </p:cSld>
  <p:clrMapOvr>
    <a:masterClrMapping/>
  </p:clrMapOvr>
  <p:transition advTm="10827">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endParaRPr lang="ru-RU"/>
          </a:p>
        </p:txBody>
      </p:sp>
      <p:sp>
        <p:nvSpPr>
          <p:cNvPr id="4" name="Блок-схема: процесс 3"/>
          <p:cNvSpPr/>
          <p:nvPr/>
        </p:nvSpPr>
        <p:spPr>
          <a:xfrm>
            <a:off x="0" y="0"/>
            <a:ext cx="9144000" cy="6858000"/>
          </a:xfrm>
          <a:prstGeom prst="flowChartProces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pic>
        <p:nvPicPr>
          <p:cNvPr id="21506" name="Picture 2" descr="http://images.freeimages.com/images/large-previews/551/slide-backdrop-4-115062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8" name="Прямоугольник 7"/>
          <p:cNvSpPr/>
          <p:nvPr/>
        </p:nvSpPr>
        <p:spPr>
          <a:xfrm rot="20979870">
            <a:off x="874740" y="1054619"/>
            <a:ext cx="3672408" cy="487136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"менталитет" – "ұлттық сана" немесе "ұлттық мәдениет (дәстүр)" ұғымдарынан анағұрлым кең, әрi күрделi мағынаны бiлдiредi</a:t>
            </a:r>
            <a:endParaRPr lang="ru-RU" dirty="0"/>
          </a:p>
        </p:txBody>
      </p:sp>
      <p:sp>
        <p:nvSpPr>
          <p:cNvPr id="9" name="Прямоугольник 8"/>
          <p:cNvSpPr/>
          <p:nvPr/>
        </p:nvSpPr>
        <p:spPr>
          <a:xfrm rot="20854321">
            <a:off x="1008135" y="1611230"/>
            <a:ext cx="3600682" cy="3785652"/>
          </a:xfrm>
          <a:prstGeom prst="rect">
            <a:avLst/>
          </a:prstGeom>
        </p:spPr>
        <p:txBody>
          <a:bodyPr wrap="square">
            <a:spAutoFit/>
          </a:bodyPr>
          <a:lstStyle/>
          <a:p>
            <a:pPr algn="ctr"/>
            <a:r>
              <a:rPr lang="kk-KZ" sz="2400" b="1" dirty="0" smtClean="0">
                <a:solidFill>
                  <a:srgbClr val="FF0000"/>
                </a:solidFill>
              </a:rPr>
              <a:t>Қазақ елінің рухани негіздерінің бір көрінісі ертегілер, аңыздар, батырлық жырлар, термелер болса, соның әрқайсында туған еліне деген ыстық ықыласы бәсеңдеген емес.</a:t>
            </a:r>
            <a:endParaRPr lang="ru-RU" sz="2400" b="1" dirty="0">
              <a:solidFill>
                <a:srgbClr val="FF0000"/>
              </a:solidFill>
            </a:endParaRPr>
          </a:p>
        </p:txBody>
      </p:sp>
      <p:pic>
        <p:nvPicPr>
          <p:cNvPr id="21508" name="Picture 4" descr="https://ds02.infourok.ru/uploads/ex/126a/0003a861-26039e68/img4.jpg"/>
          <p:cNvPicPr>
            <a:picLocks noChangeAspect="1" noChangeArrowheads="1"/>
          </p:cNvPicPr>
          <p:nvPr/>
        </p:nvPicPr>
        <p:blipFill>
          <a:blip r:embed="rId3" cstate="print"/>
          <a:srcRect/>
          <a:stretch>
            <a:fillRect/>
          </a:stretch>
        </p:blipFill>
        <p:spPr bwMode="auto">
          <a:xfrm rot="511877">
            <a:off x="5436715" y="3676218"/>
            <a:ext cx="3530415" cy="2647812"/>
          </a:xfrm>
          <a:prstGeom prst="rect">
            <a:avLst/>
          </a:prstGeom>
          <a:noFill/>
          <a:ln>
            <a:noFill/>
          </a:ln>
        </p:spPr>
      </p:pic>
      <p:pic>
        <p:nvPicPr>
          <p:cNvPr id="21510" name="Picture 6" descr="http://turkystan.kz/wp-content/uploads/2016/12/1473832921_bezymyannyy.png"/>
          <p:cNvPicPr>
            <a:picLocks noChangeAspect="1" noChangeArrowheads="1"/>
          </p:cNvPicPr>
          <p:nvPr/>
        </p:nvPicPr>
        <p:blipFill>
          <a:blip r:embed="rId4" cstate="print"/>
          <a:srcRect/>
          <a:stretch>
            <a:fillRect/>
          </a:stretch>
        </p:blipFill>
        <p:spPr bwMode="auto">
          <a:xfrm rot="673594">
            <a:off x="5467053" y="1014624"/>
            <a:ext cx="3325934" cy="2427870"/>
          </a:xfrm>
          <a:prstGeom prst="rect">
            <a:avLst/>
          </a:prstGeom>
          <a:noFill/>
          <a:ln>
            <a:noFill/>
          </a:ln>
        </p:spPr>
      </p:pic>
    </p:spTree>
  </p:cSld>
  <p:clrMapOvr>
    <a:masterClrMapping/>
  </p:clrMapOvr>
  <p:transition advTm="10499">
    <p:wheel spokes="3"/>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367</TotalTime>
  <Words>825</Words>
  <Application>Microsoft Office PowerPoint</Application>
  <PresentationFormat>Экран (4:3)</PresentationFormat>
  <Paragraphs>43</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Официальная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Саида Садуакасова</dc:creator>
  <cp:lastModifiedBy>PC</cp:lastModifiedBy>
  <cp:revision>74</cp:revision>
  <dcterms:created xsi:type="dcterms:W3CDTF">2017-11-20T13:06:20Z</dcterms:created>
  <dcterms:modified xsi:type="dcterms:W3CDTF">2017-11-24T08:51:21Z</dcterms:modified>
</cp:coreProperties>
</file>