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90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6" r:id="rId11"/>
    <p:sldId id="304" r:id="rId12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0A3CE0-E38E-4797-98B7-85CF754100A3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4E74DE-8A41-469C-B03D-D85B024CCD5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1547664" y="1124744"/>
            <a:ext cx="6092825" cy="166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0" indent="0" algn="ctr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tabLst/>
            </a:pPr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ХАЛҚЫ АССАМБЛЕЯСЫ</a:t>
            </a:r>
            <a:endParaRPr lang="kk-KZ" sz="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fontAlgn="base"/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fontAlgn="base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РЕСПУБЛИКАСЫНЫҢ </a:t>
            </a:r>
          </a:p>
          <a:p>
            <a:pPr lvl="0" algn="ctr" fontAlgn="base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ТҰҢҒЫШ ПРЕЗИДЕНТІ – ЕЛБАСЫНЫҢ КІТАПХАНАСЫ</a:t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kk-KZ" sz="1600" b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algn="ctr" eaLnBrk="1" fontAlgn="base" latinLnBrk="0" hangingPunct="1">
              <a:lnSpc>
                <a:spcPct val="100000"/>
              </a:lnSpc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tretch/>
        </p:blipFill>
        <p:spPr>
          <a:xfrm>
            <a:off x="395536" y="404664"/>
            <a:ext cx="1439640" cy="1439640"/>
          </a:xfrm>
          <a:prstGeom prst="ellipse">
            <a:avLst/>
          </a:prstGeom>
          <a:ln>
            <a:noFill/>
          </a:ln>
        </p:spPr>
      </p:pic>
      <p:pic>
        <p:nvPicPr>
          <p:cNvPr id="8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4382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0" y="3068960"/>
            <a:ext cx="9144000" cy="188118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base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РЕСПУБЛИКАСЫ ПРЕЗИДЕНТІНІҢ ЖАНЫНДАҒЫ «ҚОҒАМДЫҚ КЕЛІСІМ» РММ МЕН ҚАЗАҚСТАН РЕСПУБЛИКАСЫНЫҢ </a:t>
            </a:r>
          </a:p>
          <a:p>
            <a:pPr lvl="0" algn="ctr" fontAlgn="base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ТҰҢҒЫШ ПРЕЗИДЕНТІ – ЕЛБАСЫНЫҢ КІТАПХАНАСЫНЫҢ 2016 ЖЫЛҒА АРНАЛҒАН БІРЛЕСКЕН ІС-ШАРАЛАРЫ</a:t>
            </a:r>
            <a:r>
              <a:rPr lang="ru-RU" sz="1050" dirty="0" smtClean="0">
                <a:solidFill>
                  <a:schemeClr val="tx1"/>
                </a:solidFill>
              </a:rPr>
              <a:t/>
            </a:r>
            <a:br>
              <a:rPr lang="ru-RU" sz="1050" dirty="0" smtClean="0">
                <a:solidFill>
                  <a:schemeClr val="tx1"/>
                </a:solidFill>
              </a:rPr>
            </a:br>
            <a:endParaRPr lang="ru-RU" sz="12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326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1979712" y="404664"/>
            <a:ext cx="5184576" cy="10081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МЫҢ БАЛА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РЕСПУБЛИКАЛЫҚ МӘДЕНИ-АҒАРТУШЫЛЫҚ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ЖОБАСЫ</a:t>
            </a:r>
          </a:p>
        </p:txBody>
      </p:sp>
      <p:pic>
        <p:nvPicPr>
          <p:cNvPr id="15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404664"/>
            <a:ext cx="1080120" cy="104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/>
          <p:cNvPicPr/>
          <p:nvPr/>
        </p:nvPicPr>
        <p:blipFill>
          <a:blip r:embed="rId3" cstate="print"/>
          <a:stretch/>
        </p:blipFill>
        <p:spPr>
          <a:xfrm>
            <a:off x="179512" y="260648"/>
            <a:ext cx="1223616" cy="1223616"/>
          </a:xfrm>
          <a:prstGeom prst="ellipse">
            <a:avLst/>
          </a:prstGeom>
          <a:ln>
            <a:noFill/>
          </a:ln>
        </p:spPr>
      </p:pic>
      <p:sp>
        <p:nvSpPr>
          <p:cNvPr id="11" name="Скругленный прямоугольник 10"/>
          <p:cNvSpPr/>
          <p:nvPr/>
        </p:nvSpPr>
        <p:spPr>
          <a:xfrm>
            <a:off x="179512" y="1844824"/>
            <a:ext cx="3702326" cy="229423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alt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rgbClr val="FF0000"/>
                </a:solidFill>
              </a:rPr>
              <a:t>ЖОБАНЫҢ МАҚСАТЫ: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kk-KZ" dirty="0" smtClean="0">
                <a:solidFill>
                  <a:srgbClr val="002060"/>
                </a:solidFill>
              </a:rPr>
              <a:t>Мемлекеттік тілді үйрету арқылы қазақстандық бірегейлікті қалыптастыру, қоғамдық келісім мен ел бірлігін нығайту.</a:t>
            </a:r>
            <a:endParaRPr lang="ru-RU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12" name="Прямоугольник 24"/>
          <p:cNvSpPr>
            <a:spLocks noChangeArrowheads="1"/>
          </p:cNvSpPr>
          <p:nvPr/>
        </p:nvSpPr>
        <p:spPr bwMode="auto">
          <a:xfrm>
            <a:off x="3923928" y="4365104"/>
            <a:ext cx="5076056" cy="2308324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kk-KZ" sz="1200" b="1" dirty="0" smtClean="0">
                <a:solidFill>
                  <a:srgbClr val="FF0000"/>
                </a:solidFill>
              </a:rPr>
              <a:t>ЖОБАНЫҢ МІНДЕТТЕРІ: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kk-KZ" sz="1200" dirty="0" smtClean="0">
                <a:solidFill>
                  <a:srgbClr val="002060"/>
                </a:solidFill>
              </a:rPr>
              <a:t>1) Қазақстан халқын топтастырушы фактор ретінде мемлекеттік тілдің рөлін нығайту; </a:t>
            </a:r>
            <a:endParaRPr lang="ru-RU" sz="1200" dirty="0" smtClean="0">
              <a:solidFill>
                <a:srgbClr val="002060"/>
              </a:solidFill>
            </a:endParaRPr>
          </a:p>
          <a:p>
            <a:pPr algn="just"/>
            <a:r>
              <a:rPr lang="kk-KZ" sz="1200" dirty="0" smtClean="0">
                <a:solidFill>
                  <a:srgbClr val="002060"/>
                </a:solidFill>
              </a:rPr>
              <a:t>2) этнос топтарының балалары мен жастарының бойына «Мәңгілік Ел» жалпыұлттық патриоттық идеясының құндылықтарын сіңіру;</a:t>
            </a:r>
            <a:endParaRPr lang="ru-RU" sz="1200" dirty="0" smtClean="0">
              <a:solidFill>
                <a:srgbClr val="002060"/>
              </a:solidFill>
            </a:endParaRPr>
          </a:p>
          <a:p>
            <a:pPr algn="just"/>
            <a:r>
              <a:rPr lang="kk-KZ" sz="1200" dirty="0" smtClean="0">
                <a:solidFill>
                  <a:srgbClr val="002060"/>
                </a:solidFill>
              </a:rPr>
              <a:t>3) мемлекеттік тілді білу арқылы балалардың қоғамдық белсенділігін арттыру;</a:t>
            </a:r>
            <a:endParaRPr lang="ru-RU" sz="1200" dirty="0" smtClean="0">
              <a:solidFill>
                <a:srgbClr val="002060"/>
              </a:solidFill>
            </a:endParaRPr>
          </a:p>
          <a:p>
            <a:pPr algn="just"/>
            <a:r>
              <a:rPr lang="kk-KZ" sz="1200" dirty="0" smtClean="0">
                <a:solidFill>
                  <a:srgbClr val="002060"/>
                </a:solidFill>
              </a:rPr>
              <a:t>4) инновациялық әдістемелер мен озық тіл үйрету құралдары арқылы Қазақстандағы этнос өкілдерінің балалары мен жастарына мемлекеттік тілді үйрету;</a:t>
            </a:r>
            <a:endParaRPr lang="ru-RU" sz="1200" dirty="0" smtClean="0">
              <a:solidFill>
                <a:srgbClr val="002060"/>
              </a:solidFill>
            </a:endParaRPr>
          </a:p>
          <a:p>
            <a:pPr algn="just"/>
            <a:r>
              <a:rPr lang="kk-KZ" sz="1200" dirty="0" smtClean="0">
                <a:solidFill>
                  <a:srgbClr val="002060"/>
                </a:solidFill>
              </a:rPr>
              <a:t>5) мемлекеттік тілді оқытатын әдістемелердің сапасын арттыру және үйретудің жаңа форматтарын табу.</a:t>
            </a:r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17" name="Рисунок 16" descr="IMG_336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4293096"/>
            <a:ext cx="3564396" cy="2376264"/>
          </a:xfrm>
          <a:prstGeom prst="rect">
            <a:avLst/>
          </a:prstGeom>
        </p:spPr>
      </p:pic>
      <p:pic>
        <p:nvPicPr>
          <p:cNvPr id="18" name="Рисунок 17" descr="IMG_328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4008" y="1772816"/>
            <a:ext cx="3599892" cy="239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20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958008" y="0"/>
            <a:ext cx="7185992" cy="125272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ЖОБАНЫҢ  2015 ЖЫЛҒЫ НӘТИЖЕСІ</a:t>
            </a:r>
          </a:p>
        </p:txBody>
      </p:sp>
      <p:pic>
        <p:nvPicPr>
          <p:cNvPr id="5123" name="Рисунок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332" y="2505075"/>
            <a:ext cx="6303266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41107" y="1844675"/>
            <a:ext cx="3023707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kk-KZ" sz="1600" b="1" dirty="0" smtClean="0">
                <a:solidFill>
                  <a:srgbClr val="002060"/>
                </a:solidFill>
                <a:latin typeface="Century Gothic" pitchFamily="32" charset="0"/>
              </a:rPr>
              <a:t>Жоба аясында іске асырылған шаралардың саны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kk-KZ" sz="1600" b="1" dirty="0" smtClean="0">
              <a:solidFill>
                <a:srgbClr val="406F8D"/>
              </a:solidFill>
              <a:latin typeface="Century Gothic" pitchFamily="32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59849" y="1844675"/>
            <a:ext cx="267016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kk-KZ" sz="1600" b="1" dirty="0" smtClean="0">
                <a:solidFill>
                  <a:srgbClr val="002060"/>
                </a:solidFill>
                <a:latin typeface="Century Gothic" pitchFamily="32" charset="0"/>
              </a:rPr>
              <a:t>Жобаға тартылған балалардың саны</a:t>
            </a:r>
            <a:endParaRPr lang="kk-KZ" sz="1600" b="1" dirty="0">
              <a:solidFill>
                <a:srgbClr val="002060"/>
              </a:solidFill>
              <a:latin typeface="Century Gothic" pitchFamily="32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73775" y="5019675"/>
            <a:ext cx="3042314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kk-KZ" sz="1600" b="1" dirty="0" smtClean="0">
                <a:solidFill>
                  <a:srgbClr val="002060"/>
                </a:solidFill>
                <a:latin typeface="Century Gothic" pitchFamily="32" charset="0"/>
              </a:rPr>
              <a:t>Жоба аясында қазақ тілін меңгерген балалардың саны</a:t>
            </a:r>
            <a:endParaRPr lang="kk-KZ" sz="1600" b="1" dirty="0">
              <a:solidFill>
                <a:srgbClr val="002060"/>
              </a:solidFill>
              <a:latin typeface="Century Gothic" pitchFamily="32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0796" y="2417278"/>
            <a:ext cx="156805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10 444</a:t>
            </a:r>
            <a:endParaRPr lang="ru-RU" sz="4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60349" y="2417278"/>
            <a:ext cx="177324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319</a:t>
            </a:r>
            <a:r>
              <a:rPr lang="ru-RU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200</a:t>
            </a:r>
            <a:endParaRPr lang="ru-RU" sz="4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78938" y="5601434"/>
            <a:ext cx="163217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44 497</a:t>
            </a:r>
          </a:p>
        </p:txBody>
      </p:sp>
      <p:pic>
        <p:nvPicPr>
          <p:cNvPr id="13" name="Picture 6"/>
          <p:cNvPicPr/>
          <p:nvPr/>
        </p:nvPicPr>
        <p:blipFill>
          <a:blip r:embed="rId3" cstate="print"/>
          <a:stretch/>
        </p:blipFill>
        <p:spPr>
          <a:xfrm>
            <a:off x="251520" y="260648"/>
            <a:ext cx="1295624" cy="1223616"/>
          </a:xfrm>
          <a:prstGeom prst="ellipse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1763688" y="2636912"/>
            <a:ext cx="5832648" cy="10801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kk-KZ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РЕСПУБЛИКАСЫНЫҢ МЕКТЕП ОҚУШЫЛАРЫНА, 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ЖОО СТУДЕНТТЕРІНЕ, ЖАСТАРҒА, ЭМБ ЖӘНЕ 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КОЛЛЕДЖДЕРГЕ АРНАЛҒАН “ӘЛЕМДІ ӨЗГЕРТЕТІН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ИДЕЯ” </a:t>
            </a:r>
            <a:endParaRPr lang="kk-KZ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«ИДЕИ, МЕНЯЮЩИЕ МИР»  АТТЫ СЕМИНАР-ТРЕНИНГ ӨТКІЗУ</a:t>
            </a:r>
          </a:p>
          <a:p>
            <a:pPr algn="ctr"/>
            <a:r>
              <a:rPr lang="ru-RU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39552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МЕРЗІМІ: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қаңтар - желтоқсан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4283968" y="3789040"/>
            <a:ext cx="431800" cy="151216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6" name="AutoShape 18"/>
          <p:cNvSpPr>
            <a:spLocks noChangeArrowheads="1"/>
          </p:cNvSpPr>
          <p:nvPr/>
        </p:nvSpPr>
        <p:spPr bwMode="auto">
          <a:xfrm>
            <a:off x="658822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115616" y="5301208"/>
            <a:ext cx="6912768" cy="1296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ЖАУАПТЫ ОРЫНДАУШЫЛАР: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Кітапхана, ҚР Президентінің жанындағы «Қоғамдық келісім» РММ,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ҚР Президентінің жанындағы МБА, Л.Н. Гумилев атындағы ЕҰУ, БАҚ,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ынтымақтастыққа қол қойғандар, қоғамдық ұйымдардың өкілдері,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шығармашылық одақтар, шығармашылық және ғылыми интеллегенциялар</a:t>
            </a:r>
            <a:endParaRPr lang="ru-RU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148064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 ФОРМАСЫ: 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семинар-тренинг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262778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88640"/>
            <a:ext cx="14382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6"/>
          <p:cNvPicPr/>
          <p:nvPr/>
        </p:nvPicPr>
        <p:blipFill>
          <a:blip r:embed="rId3" cstate="print"/>
          <a:stretch/>
        </p:blipFill>
        <p:spPr>
          <a:xfrm>
            <a:off x="2123728" y="188640"/>
            <a:ext cx="1439640" cy="1439640"/>
          </a:xfrm>
          <a:prstGeom prst="ellipse">
            <a:avLst/>
          </a:prstGeom>
          <a:ln>
            <a:noFill/>
          </a:ln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755576" y="1700808"/>
            <a:ext cx="8136904" cy="7920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kk-KZ" b="1" dirty="0" smtClean="0">
                <a:solidFill>
                  <a:srgbClr val="FF0000"/>
                </a:solidFill>
              </a:rPr>
              <a:t>МАҚСАТЫ:</a:t>
            </a:r>
            <a:r>
              <a:rPr lang="kk-KZ" b="1" dirty="0" smtClean="0">
                <a:solidFill>
                  <a:srgbClr val="002060"/>
                </a:solidFill>
              </a:rPr>
              <a:t> ІС-ШАРАЛАР АРҚЫЛЫ ҚАЗАҚСТАНДЫҚ БІРЕГЕЙЛІКТІ </a:t>
            </a:r>
          </a:p>
          <a:p>
            <a:pPr algn="ctr">
              <a:defRPr/>
            </a:pPr>
            <a:r>
              <a:rPr lang="kk-KZ" b="1" dirty="0" smtClean="0">
                <a:solidFill>
                  <a:srgbClr val="002060"/>
                </a:solidFill>
              </a:rPr>
              <a:t>ҚАЛЫПТАСТЫРУ, ҚОҒАМДЫҚ КЕЛІСІМ МЕН ЕЛ БІРЛІГІН НЫҒАЙТУ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0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1331640" y="2204864"/>
            <a:ext cx="6336704" cy="15121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Н.Ә. НАЗАРБАЕВТЫҢ ҚОҒАМДЫҚ КЕЛІСІМ МЕН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ЖАЛПЫҰЛТТЫҚ БІРЛІКТІҢ ҚАЗАҚСТАНДЫҚ МОДЕЛІНЕ АРНАЛҒАН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РЕСПУБЛИКАЛЫҚ ЕҢ ҮЗДІК ҒЫЛЫМИ ЖОБА БАЙҚАУЫ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39552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МЕРЗІМІ: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ақпан-қараша </a:t>
            </a:r>
            <a:endParaRPr lang="kk-KZ" sz="14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4283968" y="3789040"/>
            <a:ext cx="431800" cy="151216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6" name="AutoShape 18"/>
          <p:cNvSpPr>
            <a:spLocks noChangeArrowheads="1"/>
          </p:cNvSpPr>
          <p:nvPr/>
        </p:nvSpPr>
        <p:spPr bwMode="auto">
          <a:xfrm>
            <a:off x="658822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115616" y="5301208"/>
            <a:ext cx="6912768" cy="1296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ЖАУАПТЫ ОРЫНДАУШЫЛАР: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Кітапхана, ҚР Президентінің жанындағы «Қоғамдық келісім» РММ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148064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 ФОРМАСЫ: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262778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04664"/>
            <a:ext cx="14382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6"/>
          <p:cNvPicPr/>
          <p:nvPr/>
        </p:nvPicPr>
        <p:blipFill>
          <a:blip r:embed="rId3" cstate="print"/>
          <a:stretch/>
        </p:blipFill>
        <p:spPr>
          <a:xfrm>
            <a:off x="2195736" y="404664"/>
            <a:ext cx="1439640" cy="1439640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220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1475656" y="2204864"/>
            <a:ext cx="6048672" cy="15121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РЕФОРМАНЫҢ “БІРЕГЕЙЛІК ПЕН БІРЛІК” 4 БАҒЫТЫ БОЙЫНША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“ӘЛЕМДІ ӨЗГЕРТЕТІН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ИДЕЯ”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АТТЫ СМЕНИНАР-ТРЕНИНГТЕН 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ӨТКЕН МЕКТЕП ОҚУШЫЛАРЫ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АРАСЫНДА</a:t>
            </a:r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РЕСПУБЛИКАЛЫҚ </a:t>
            </a:r>
            <a:endParaRPr lang="en-US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ЕҢ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ҮЗДІК ШЫҒАРМАЛАР 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(ЭССЕ, АУДИОШЫҒАРМА)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БАЙҚАУЫ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39552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</a:t>
            </a:r>
          </a:p>
          <a:p>
            <a:pPr algn="ctr"/>
            <a:r>
              <a:rPr lang="kk-KZ" sz="14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ақпан-желтоқсан</a:t>
            </a: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4283968" y="3789040"/>
            <a:ext cx="431800" cy="151216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6" name="AutoShape 18"/>
          <p:cNvSpPr>
            <a:spLocks noChangeArrowheads="1"/>
          </p:cNvSpPr>
          <p:nvPr/>
        </p:nvSpPr>
        <p:spPr bwMode="auto">
          <a:xfrm>
            <a:off x="658822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115616" y="5301208"/>
            <a:ext cx="6912768" cy="1296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ЖАУАПТЫ ОРЫНДАУШЫЛАР: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Кітапхана, ҚР Президентінің жанындағы «Қоғамдық келісім» РММ,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Л.Н. Гумилев атындағы ЕҰУ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148064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 ФОРМАСЫ: </a:t>
            </a:r>
          </a:p>
          <a:p>
            <a:pPr algn="ctr"/>
            <a:r>
              <a:rPr lang="kk-KZ" sz="14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262778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14382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6"/>
          <p:cNvPicPr/>
          <p:nvPr/>
        </p:nvPicPr>
        <p:blipFill>
          <a:blip r:embed="rId3" cstate="print"/>
          <a:stretch/>
        </p:blipFill>
        <p:spPr>
          <a:xfrm>
            <a:off x="1907704" y="332656"/>
            <a:ext cx="1439640" cy="1439640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220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971600" y="2204864"/>
            <a:ext cx="7200800" cy="15121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РЕСПУБЛИКАСЫ ТӘУЕЛСІЗДІГІНІҢ 25 ЖЫЛДЫҒЫНА АРНАЛҒАН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 ОҚУШЫЛАРЫ МЕН КОЛЛЕДЖ ОҚУШЫЛАРЫ АРАСЫНДА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«ҰЛЫ ДАЛА ЕЛІ» АТТЫ 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ДИСТАНЦИЯЛЫҚ ШЫҒАРМАШЫЛЫҚ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ЖҰМЫСТАР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ЫНЫҢ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РЕСПУБЛИКАЛЫҚ БАЙҚАУЫ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39552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МЕРЗІМІ:</a:t>
            </a:r>
          </a:p>
          <a:p>
            <a:pPr algn="ctr"/>
            <a:r>
              <a:rPr lang="kk-KZ" sz="14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наурыз-желтоқсан</a:t>
            </a: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4283968" y="3789040"/>
            <a:ext cx="431800" cy="151216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6" name="AutoShape 18"/>
          <p:cNvSpPr>
            <a:spLocks noChangeArrowheads="1"/>
          </p:cNvSpPr>
          <p:nvPr/>
        </p:nvSpPr>
        <p:spPr bwMode="auto">
          <a:xfrm>
            <a:off x="658822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115616" y="5301208"/>
            <a:ext cx="6912768" cy="1296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ЖАУАПТЫ ОРЫНДАУШЫЛАР: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Кітапхана, ҚР БҒМ, ҚР Президентінің жанындағы «Қоғамдық келісім» РММ,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ОЮЛ «ҚР колледждер ассоциациясы» ЗТБ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148064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 ФОРМАСЫ: </a:t>
            </a:r>
          </a:p>
          <a:p>
            <a:pPr algn="ctr"/>
            <a:r>
              <a:rPr lang="kk-KZ" sz="14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262778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32656"/>
            <a:ext cx="14382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/>
          <p:nvPr/>
        </p:nvPicPr>
        <p:blipFill>
          <a:blip r:embed="rId3" cstate="print"/>
          <a:stretch/>
        </p:blipFill>
        <p:spPr>
          <a:xfrm>
            <a:off x="2195736" y="404664"/>
            <a:ext cx="1439640" cy="1439640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220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827584" y="2060848"/>
            <a:ext cx="7488832" cy="16561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kk-KZ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ХАЛҚЫ АССАМБЛЕЯСЫНЫҢ МҮШЕЛЕРІ, 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ӨҢІРЛІК АССАМБЛЕЯЛАР ЖӘНЕ ДОСТЫҚ ҮЙЛЕРІМЕН 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ХАЛҚЫНЫҢ БІРЛІГІНЕ АРНАЛҒАН 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“БІРЛІК – МЕМЛЕКЕТІМІЗДІҢ НЕГІЗІ”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ЕДИНСТВО - СТЕРЖЕНЬ НАШЕЙ 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ГОСУДАРСТВЕННОСТИ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ТАҚЫРЫБЫНДА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КЕЗДЕСУЛЕР ӨТКІЗУ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ЫНТЫМАҚТАСТЫҚ ТУРАЛЫ МЕМОРАНДУМҒА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 ҚОЮ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39552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МЕРЗІМІ:</a:t>
            </a:r>
          </a:p>
          <a:p>
            <a:pPr algn="ctr"/>
            <a:r>
              <a:rPr lang="kk-KZ" sz="14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сәуір</a:t>
            </a: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4283968" y="3789040"/>
            <a:ext cx="431800" cy="151216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6" name="AutoShape 18"/>
          <p:cNvSpPr>
            <a:spLocks noChangeArrowheads="1"/>
          </p:cNvSpPr>
          <p:nvPr/>
        </p:nvSpPr>
        <p:spPr bwMode="auto">
          <a:xfrm>
            <a:off x="658822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115616" y="5301208"/>
            <a:ext cx="6912768" cy="1296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ЖАУАПТЫ ОРЫНДАУШЫЛАР: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Кітапхана, ҚР Президентінің жанындағы «Қоғамдық келісім» РММ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148064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 ФОРМАСЫ: </a:t>
            </a:r>
          </a:p>
          <a:p>
            <a:pPr algn="ctr"/>
            <a:r>
              <a:rPr lang="kk-KZ" sz="14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кездесу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262778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32656"/>
            <a:ext cx="14382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/>
          <p:nvPr/>
        </p:nvPicPr>
        <p:blipFill>
          <a:blip r:embed="rId3" cstate="print"/>
          <a:stretch/>
        </p:blipFill>
        <p:spPr>
          <a:xfrm>
            <a:off x="2195736" y="404664"/>
            <a:ext cx="1439640" cy="1439640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220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1259632" y="2204864"/>
            <a:ext cx="6624736" cy="15121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ҚАЗАҚСТАНДЫҚ БІРЕГЕЙЛІК ПЕН ЖАЛПЫҰЛТТЫҚ БІРЛІК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ТАҚЫРЫБЫ АЯСЫНДА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САБАҚТАР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ДАЙЫНДАУ ЖӘНЕ ӨТКІЗУ 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39552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marL="215900" marR="46990" indent="-271780"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МЕРЗІМІ:</a:t>
            </a:r>
          </a:p>
          <a:p>
            <a:pPr marL="215900" marR="46990" indent="-271780" algn="ctr">
              <a:lnSpc>
                <a:spcPct val="107000"/>
              </a:lnSpc>
              <a:spcAft>
                <a:spcPts val="0"/>
              </a:spcAft>
            </a:pPr>
            <a:r>
              <a:rPr lang="kk-KZ" sz="14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мамыр, қыркүйек, қазан</a:t>
            </a: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4283968" y="3789040"/>
            <a:ext cx="431800" cy="151216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6" name="AutoShape 18"/>
          <p:cNvSpPr>
            <a:spLocks noChangeArrowheads="1"/>
          </p:cNvSpPr>
          <p:nvPr/>
        </p:nvSpPr>
        <p:spPr bwMode="auto">
          <a:xfrm>
            <a:off x="658822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115616" y="5301208"/>
            <a:ext cx="6912768" cy="1296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ЖАУАПТЫ ОРЫНДАУШЫЛАР: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ҚР Президентінің жанындағы МБА, ҚР БҒМ, 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Л.Н. Гумилев ат. ЕҰУ ҚХА кафедрасы,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ҚР Президентінің жанындағы «Қоғамдық келісім» РММ, НЗМ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148064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 ФОРМАСЫ: </a:t>
            </a:r>
          </a:p>
          <a:p>
            <a:pPr algn="ctr"/>
            <a:r>
              <a:rPr lang="kk-KZ" sz="14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іс-шара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262778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32656"/>
            <a:ext cx="14382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/>
          <p:nvPr/>
        </p:nvPicPr>
        <p:blipFill>
          <a:blip r:embed="rId3" cstate="print"/>
          <a:stretch/>
        </p:blipFill>
        <p:spPr>
          <a:xfrm>
            <a:off x="2195736" y="404664"/>
            <a:ext cx="1439640" cy="1439640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220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1259632" y="2204864"/>
            <a:ext cx="6624736" cy="15121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ЭТНОСАРАЛЫҚ КЕЛІСІМ, САБАҚТАСТЫҚ, ОТБАСЫЛЫҚ ҚҰНДЫЛЫҚТАР 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ИДЕЯСЫН НАСИХАТТАУ БОЙЫНША “БІРГЕ ТҰРУ  ӨНЕР” АТТЫ ЖАСТАР </a:t>
            </a:r>
          </a:p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ФЕСТИВАЛІН ӨТКІЗУ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39552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МЕРЗІМІ:</a:t>
            </a:r>
          </a:p>
          <a:p>
            <a:pPr marL="215900" marR="46990" indent="-271780" algn="ctr">
              <a:lnSpc>
                <a:spcPct val="107000"/>
              </a:lnSpc>
              <a:spcAft>
                <a:spcPts val="0"/>
              </a:spcAft>
            </a:pP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қыркүйек</a:t>
            </a: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4283968" y="3789040"/>
            <a:ext cx="431800" cy="151216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6" name="AutoShape 18"/>
          <p:cNvSpPr>
            <a:spLocks noChangeArrowheads="1"/>
          </p:cNvSpPr>
          <p:nvPr/>
        </p:nvSpPr>
        <p:spPr bwMode="auto">
          <a:xfrm>
            <a:off x="658822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115616" y="5301208"/>
            <a:ext cx="6912768" cy="1296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ЖАУАПТЫ ОРЫНДАУШЫЛАР: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15900" marR="46990" indent="-271780" algn="ctr">
              <a:lnSpc>
                <a:spcPct val="107000"/>
              </a:lnSpc>
            </a:pP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Кітапхана, ҚР Президентінің жанындағы «Қоғамдық келісім» РММ, </a:t>
            </a:r>
          </a:p>
          <a:p>
            <a:pPr marL="215900" marR="46990" indent="-271780" algn="ctr">
              <a:lnSpc>
                <a:spcPct val="107000"/>
              </a:lnSpc>
            </a:pP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БАҚ,  ынтымақтастыққа қол қойғандар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148064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 ФОРМАСЫ: 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фестиваль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262778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32656"/>
            <a:ext cx="14382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/>
          <p:nvPr/>
        </p:nvPicPr>
        <p:blipFill>
          <a:blip r:embed="rId3" cstate="print"/>
          <a:stretch/>
        </p:blipFill>
        <p:spPr>
          <a:xfrm>
            <a:off x="2195736" y="404664"/>
            <a:ext cx="1439640" cy="1439640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220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1259632" y="2204864"/>
            <a:ext cx="6624736" cy="15121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МЫҢ БАЛА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РЕСПУБЛИКАЛЫҚ МӘДЕНИ-АҒАРТУШЫЛЫҚ ЖОБАСЫ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39552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МЕРЗІМІ:</a:t>
            </a:r>
          </a:p>
          <a:p>
            <a:pPr marL="215900" marR="46990" indent="-271780" algn="ctr">
              <a:lnSpc>
                <a:spcPct val="107000"/>
              </a:lnSpc>
              <a:spcAft>
                <a:spcPts val="0"/>
              </a:spcAft>
            </a:pP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қараша</a:t>
            </a:r>
            <a:endParaRPr lang="ru-RU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4283968" y="3789040"/>
            <a:ext cx="431800" cy="151216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6" name="AutoShape 18"/>
          <p:cNvSpPr>
            <a:spLocks noChangeArrowheads="1"/>
          </p:cNvSpPr>
          <p:nvPr/>
        </p:nvSpPr>
        <p:spPr bwMode="auto">
          <a:xfrm>
            <a:off x="658822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115616" y="5301208"/>
            <a:ext cx="6912768" cy="1296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ЖАУАПТЫ ОРЫНДАУШЫЛАР: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15900" marR="46990" indent="-271780" algn="ctr">
              <a:lnSpc>
                <a:spcPct val="107000"/>
              </a:lnSpc>
            </a:pP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ҚР Президентінің жанындағы «Қоғамдық келісім» РММ, Кітапхана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148064" y="4149080"/>
            <a:ext cx="3312367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 ФОРМАСЫ: </a:t>
            </a:r>
          </a:p>
          <a:p>
            <a:pPr marL="215900" marR="46990" indent="-271780" algn="ctr">
              <a:lnSpc>
                <a:spcPct val="107000"/>
              </a:lnSpc>
            </a:pP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 бағдарлама бойынша</a:t>
            </a:r>
            <a:endParaRPr lang="ru-RU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2627784" y="3789040"/>
            <a:ext cx="431800" cy="36004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1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3" descr="Описание: C:\Users\User\Desktop\Безымянный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32656"/>
            <a:ext cx="14382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/>
          <p:cNvPicPr/>
          <p:nvPr/>
        </p:nvPicPr>
        <p:blipFill>
          <a:blip r:embed="rId3" cstate="print"/>
          <a:stretch/>
        </p:blipFill>
        <p:spPr>
          <a:xfrm>
            <a:off x="2195736" y="404664"/>
            <a:ext cx="1439640" cy="1439640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220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6ADAFA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1870</TotalTime>
  <Words>599</Words>
  <Application>Microsoft Office PowerPoint</Application>
  <PresentationFormat>Экран (4:3)</PresentationFormat>
  <Paragraphs>162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ЖОБАНЫҢ  2015 ЖЫЛҒЫ НӘТИЖЕСІ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Казахстанская модель общественного согласия и национального единства Н.А.Назарбаева</dc:title>
  <dc:creator>Пользователь</dc:creator>
  <cp:lastModifiedBy>Дуйсенбиев</cp:lastModifiedBy>
  <cp:revision>144</cp:revision>
  <cp:lastPrinted>2015-10-31T09:46:46Z</cp:lastPrinted>
  <dcterms:created xsi:type="dcterms:W3CDTF">2015-06-04T04:05:59Z</dcterms:created>
  <dcterms:modified xsi:type="dcterms:W3CDTF">2016-02-11T06:40:04Z</dcterms:modified>
</cp:coreProperties>
</file>